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Helvetica Neue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0" roundtripDataSignature="AMtx7mgo1PrR7MXlBBP/7NqEn2MkT90P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D046015-55AC-4265-B4EA-5B2F999A1427}">
  <a:tblStyle styleId="{8D046015-55AC-4265-B4EA-5B2F999A142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DFD"/>
          </a:solidFill>
        </a:fill>
      </a:tcStyle>
    </a:wholeTbl>
    <a:band1H>
      <a:tcTxStyle/>
      <a:tcStyle>
        <a:fill>
          <a:solidFill>
            <a:srgbClr val="CDD8FB"/>
          </a:solidFill>
        </a:fill>
      </a:tcStyle>
    </a:band1H>
    <a:band2H>
      <a:tcTxStyle/>
    </a:band2H>
    <a:band1V>
      <a:tcTxStyle/>
      <a:tcStyle>
        <a:fill>
          <a:solidFill>
            <a:srgbClr val="CDD8FB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BADC17D0-0E8B-4165-8947-95F981BE8ECF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4">
              <a:alpha val="40000"/>
            </a:schemeClr>
          </a:solidFill>
        </a:fill>
      </a:tcStyle>
    </a:band1H>
    <a:band2H>
      <a:tcTxStyle/>
    </a:band2H>
    <a:band1V>
      <a:tcTxStyle/>
      <a:tcStyle>
        <a:tcBdr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4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.fntdata"/><Relationship Id="rId14" Type="http://schemas.openxmlformats.org/officeDocument/2006/relationships/slide" Target="slides/slide8.xml"/><Relationship Id="rId36" Type="http://schemas.openxmlformats.org/officeDocument/2006/relationships/font" Target="fonts/HelveticaNeue-regular.fntdata"/><Relationship Id="rId17" Type="http://schemas.openxmlformats.org/officeDocument/2006/relationships/slide" Target="slides/slide11.xml"/><Relationship Id="rId39" Type="http://schemas.openxmlformats.org/officeDocument/2006/relationships/font" Target="fonts/HelveticaNeue-bold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i="1">
              <a:latin typeface="Times"/>
              <a:ea typeface="Times"/>
              <a:cs typeface="Times"/>
              <a:sym typeface="Times"/>
            </a:endParaRPr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" name="Google Shape;35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" name="Google Shape;36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0" name="Google Shape;4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33.png"/><Relationship Id="rId7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hyperlink" Target="https://doi.org/10.1038/s41580-021-00407-0" TargetMode="External"/><Relationship Id="rId5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s://labelyourdata.com/articles/history-of-machine-learning-how-did-it-all-start" TargetMode="External"/><Relationship Id="rId5" Type="http://schemas.openxmlformats.org/officeDocument/2006/relationships/hyperlink" Target="https://www.techtarget.com/whatis/A-Timeline-of-Machine-Learning-History" TargetMode="External"/><Relationship Id="rId6" Type="http://schemas.openxmlformats.org/officeDocument/2006/relationships/image" Target="../media/image26.png"/><Relationship Id="rId7" Type="http://schemas.openxmlformats.org/officeDocument/2006/relationships/hyperlink" Target="https://www.techtarget.com/whatis/A-Timeline-of-Machine-Learning-History" TargetMode="External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labelyourdata.com/articles/history-of-machine-learning-how-did-it-all-start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video.sas.com/detail/video/5780347172001/the-difference-between-artificial-intelligence-and-machine-learning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000">
                <a:solidFill>
                  <a:srgbClr val="4A86E8"/>
                </a:solidFill>
              </a:rPr>
              <a:t>Introduction to Artificial Intelligence and Machine Learning (AI/ML)</a:t>
            </a:r>
            <a:endParaRPr sz="4000">
              <a:solidFill>
                <a:srgbClr val="4A86E8"/>
              </a:solidFill>
            </a:endParaRPr>
          </a:p>
        </p:txBody>
      </p:sp>
      <p:pic>
        <p:nvPicPr>
          <p:cNvPr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0300"/>
            <a:ext cx="9144000" cy="4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iagram&#10;&#10;Description automatically generated" id="160" name="Google Shape;1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216" y="6263"/>
            <a:ext cx="7772400" cy="4792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10300"/>
            <a:ext cx="9144000" cy="43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0"/>
          <p:cNvCxnSpPr/>
          <p:nvPr/>
        </p:nvCxnSpPr>
        <p:spPr>
          <a:xfrm>
            <a:off x="5017864" y="1859028"/>
            <a:ext cx="649905" cy="528992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" name="Google Shape;163;p10"/>
          <p:cNvSpPr/>
          <p:nvPr/>
        </p:nvSpPr>
        <p:spPr>
          <a:xfrm>
            <a:off x="5536193" y="2199094"/>
            <a:ext cx="968721" cy="974857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0300"/>
            <a:ext cx="9144000" cy="4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1"/>
          <p:cNvSpPr txBox="1"/>
          <p:nvPr>
            <p:ph type="title"/>
          </p:nvPr>
        </p:nvSpPr>
        <p:spPr>
          <a:xfrm>
            <a:off x="311700" y="16112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4A86E8"/>
                </a:solidFill>
              </a:rPr>
              <a:t>What is Machine Learning?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70" name="Google Shape;170;p11"/>
          <p:cNvSpPr/>
          <p:nvPr/>
        </p:nvSpPr>
        <p:spPr>
          <a:xfrm>
            <a:off x="433613" y="1701250"/>
            <a:ext cx="2469300" cy="607800"/>
          </a:xfrm>
          <a:prstGeom prst="homePlate">
            <a:avLst>
              <a:gd fmla="val 0" name="adj"/>
            </a:avLst>
          </a:prstGeom>
          <a:solidFill>
            <a:srgbClr val="B4A7D6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1"/>
          <p:cNvSpPr txBox="1"/>
          <p:nvPr>
            <p:ph idx="4294967295" type="body"/>
          </p:nvPr>
        </p:nvSpPr>
        <p:spPr>
          <a:xfrm>
            <a:off x="433613" y="1847951"/>
            <a:ext cx="2257200" cy="314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-US" sz="1290">
                <a:solidFill>
                  <a:schemeClr val="lt1"/>
                </a:solidFill>
              </a:rPr>
              <a:t>The Task, T</a:t>
            </a:r>
            <a:endParaRPr b="1" sz="1290">
              <a:solidFill>
                <a:schemeClr val="lt1"/>
              </a:solidFill>
            </a:endParaRPr>
          </a:p>
        </p:txBody>
      </p:sp>
      <p:sp>
        <p:nvSpPr>
          <p:cNvPr id="172" name="Google Shape;172;p11"/>
          <p:cNvSpPr txBox="1"/>
          <p:nvPr>
            <p:ph idx="4294967295" type="body"/>
          </p:nvPr>
        </p:nvSpPr>
        <p:spPr>
          <a:xfrm>
            <a:off x="424025" y="2309050"/>
            <a:ext cx="2471700" cy="23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400"/>
              <a:t>Exact problem to solve</a:t>
            </a:r>
            <a:endParaRPr b="1" sz="1400"/>
          </a:p>
          <a:p>
            <a:pPr indent="-31698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92"/>
              <a:buChar char="●"/>
            </a:pPr>
            <a:r>
              <a:rPr lang="en-US" sz="1391"/>
              <a:t>Classification or categorization</a:t>
            </a:r>
            <a:endParaRPr sz="1391"/>
          </a:p>
          <a:p>
            <a:pPr indent="-3169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2"/>
              <a:buChar char="●"/>
            </a:pPr>
            <a:r>
              <a:rPr lang="en-US" sz="1391"/>
              <a:t>Regression</a:t>
            </a:r>
            <a:endParaRPr sz="1391"/>
          </a:p>
          <a:p>
            <a:pPr indent="-3169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2"/>
              <a:buChar char="●"/>
            </a:pPr>
            <a:r>
              <a:rPr lang="en-US" sz="1391"/>
              <a:t>Anomaly detection</a:t>
            </a:r>
            <a:endParaRPr sz="1391"/>
          </a:p>
          <a:p>
            <a:pPr indent="-3169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2"/>
              <a:buChar char="●"/>
            </a:pPr>
            <a:r>
              <a:rPr lang="en-US" sz="1391"/>
              <a:t>Translation</a:t>
            </a:r>
            <a:endParaRPr sz="1391"/>
          </a:p>
          <a:p>
            <a:pPr indent="-3169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2"/>
              <a:buChar char="●"/>
            </a:pPr>
            <a:r>
              <a:rPr lang="en-US" sz="1391"/>
              <a:t>Clustering or grouping</a:t>
            </a:r>
            <a:endParaRPr sz="1391"/>
          </a:p>
          <a:p>
            <a:pPr indent="-3169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2"/>
              <a:buChar char="●"/>
            </a:pPr>
            <a:r>
              <a:rPr lang="en-US" sz="1391"/>
              <a:t>Transcriptions</a:t>
            </a:r>
            <a:endParaRPr sz="1391"/>
          </a:p>
        </p:txBody>
      </p:sp>
      <p:sp>
        <p:nvSpPr>
          <p:cNvPr id="173" name="Google Shape;173;p11"/>
          <p:cNvSpPr/>
          <p:nvPr/>
        </p:nvSpPr>
        <p:spPr>
          <a:xfrm>
            <a:off x="3046039" y="1701250"/>
            <a:ext cx="2760600" cy="607800"/>
          </a:xfrm>
          <a:prstGeom prst="chevron">
            <a:avLst>
              <a:gd fmla="val 0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1"/>
          <p:cNvSpPr txBox="1"/>
          <p:nvPr>
            <p:ph idx="4294967295" type="body"/>
          </p:nvPr>
        </p:nvSpPr>
        <p:spPr>
          <a:xfrm>
            <a:off x="3046050" y="1847950"/>
            <a:ext cx="2718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-US" sz="1290">
                <a:solidFill>
                  <a:schemeClr val="lt1"/>
                </a:solidFill>
              </a:rPr>
              <a:t>The Experience, E</a:t>
            </a:r>
            <a:endParaRPr b="1" sz="1290">
              <a:solidFill>
                <a:schemeClr val="lt1"/>
              </a:solidFill>
            </a:endParaRPr>
          </a:p>
        </p:txBody>
      </p:sp>
      <p:sp>
        <p:nvSpPr>
          <p:cNvPr id="175" name="Google Shape;175;p11"/>
          <p:cNvSpPr txBox="1"/>
          <p:nvPr>
            <p:ph idx="4294967295" type="body"/>
          </p:nvPr>
        </p:nvSpPr>
        <p:spPr>
          <a:xfrm>
            <a:off x="3037650" y="2309050"/>
            <a:ext cx="2903700" cy="23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400"/>
              <a:t>Learning algorithm or model learns inherent pattern from data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Supervised learning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Unsupervised learning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Semi-supervised learning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Reinforcement learning</a:t>
            </a:r>
            <a:endParaRPr sz="1400"/>
          </a:p>
        </p:txBody>
      </p:sp>
      <p:sp>
        <p:nvSpPr>
          <p:cNvPr id="176" name="Google Shape;176;p11"/>
          <p:cNvSpPr/>
          <p:nvPr/>
        </p:nvSpPr>
        <p:spPr>
          <a:xfrm>
            <a:off x="5949764" y="1701250"/>
            <a:ext cx="2760600" cy="607800"/>
          </a:xfrm>
          <a:prstGeom prst="chevron">
            <a:avLst>
              <a:gd fmla="val 0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1"/>
          <p:cNvSpPr txBox="1"/>
          <p:nvPr>
            <p:ph idx="4294967295" type="body"/>
          </p:nvPr>
        </p:nvSpPr>
        <p:spPr>
          <a:xfrm>
            <a:off x="6255495" y="1847951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-US" sz="1290">
                <a:solidFill>
                  <a:schemeClr val="lt1"/>
                </a:solidFill>
              </a:rPr>
              <a:t>The Performance, P</a:t>
            </a:r>
            <a:endParaRPr b="1" sz="1290">
              <a:solidFill>
                <a:schemeClr val="lt1"/>
              </a:solidFill>
            </a:endParaRPr>
          </a:p>
        </p:txBody>
      </p:sp>
      <p:sp>
        <p:nvSpPr>
          <p:cNvPr id="178" name="Google Shape;178;p11"/>
          <p:cNvSpPr txBox="1"/>
          <p:nvPr>
            <p:ph idx="4294967295" type="body"/>
          </p:nvPr>
        </p:nvSpPr>
        <p:spPr>
          <a:xfrm>
            <a:off x="5949775" y="2254475"/>
            <a:ext cx="2834400" cy="23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400"/>
              <a:t>A quantitative measure or metric used to see how well the model is performing the task T with experience E</a:t>
            </a:r>
            <a:endParaRPr b="1" sz="1400"/>
          </a:p>
          <a:p>
            <a:pPr indent="-31698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92"/>
              <a:buChar char="●"/>
            </a:pPr>
            <a:r>
              <a:rPr lang="en-US" sz="1391"/>
              <a:t>Accuracy</a:t>
            </a:r>
            <a:endParaRPr sz="1391"/>
          </a:p>
          <a:p>
            <a:pPr indent="-3169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2"/>
              <a:buChar char="●"/>
            </a:pPr>
            <a:r>
              <a:rPr lang="en-US" sz="1391"/>
              <a:t>Precision</a:t>
            </a:r>
            <a:endParaRPr sz="1391"/>
          </a:p>
          <a:p>
            <a:pPr indent="-3169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2"/>
              <a:buChar char="●"/>
            </a:pPr>
            <a:r>
              <a:rPr lang="en-US" sz="1391"/>
              <a:t>Recall</a:t>
            </a:r>
            <a:endParaRPr sz="1391"/>
          </a:p>
          <a:p>
            <a:pPr indent="-3169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2"/>
              <a:buChar char="●"/>
            </a:pPr>
            <a:r>
              <a:rPr lang="en-US" sz="1391"/>
              <a:t>F1 score</a:t>
            </a:r>
            <a:endParaRPr sz="1391"/>
          </a:p>
          <a:p>
            <a:pPr indent="-3169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2"/>
              <a:buChar char="●"/>
            </a:pPr>
            <a:r>
              <a:rPr lang="en-US" sz="1391"/>
              <a:t>Error/Misclassification rate</a:t>
            </a:r>
            <a:endParaRPr sz="1391"/>
          </a:p>
        </p:txBody>
      </p:sp>
      <p:sp>
        <p:nvSpPr>
          <p:cNvPr id="179" name="Google Shape;179;p11"/>
          <p:cNvSpPr txBox="1"/>
          <p:nvPr/>
        </p:nvSpPr>
        <p:spPr>
          <a:xfrm>
            <a:off x="123275" y="678688"/>
            <a:ext cx="8520600" cy="9810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33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“A computer program is said to learn from experience </a:t>
            </a:r>
            <a:r>
              <a:rPr b="1" i="0" lang="en-US" sz="1500" u="none" cap="none" strike="noStrike">
                <a:solidFill>
                  <a:srgbClr val="FB9A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respect to some class of tasks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performance measure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if its performance at tasks in </a:t>
            </a:r>
            <a:r>
              <a:rPr b="1" i="0" lang="en-US" sz="15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as measured by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improves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experience </a:t>
            </a:r>
            <a:r>
              <a:rPr b="1" i="0" lang="en-US" sz="1500" u="none" cap="none" strike="noStrike">
                <a:solidFill>
                  <a:srgbClr val="FB9A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.” - </a:t>
            </a:r>
            <a:r>
              <a:rPr b="0" i="1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Professor Tom Mitchell (1997) </a:t>
            </a:r>
            <a:endParaRPr b="0" i="1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1"/>
          <p:cNvSpPr txBox="1"/>
          <p:nvPr>
            <p:ph idx="12" type="sldNum"/>
          </p:nvPr>
        </p:nvSpPr>
        <p:spPr>
          <a:xfrm>
            <a:off x="8" y="4730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queen, device&#10;&#10;Description automatically generated" id="185" name="Google Shape;1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2897" y="0"/>
            <a:ext cx="5121205" cy="489225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7" name="Google Shape;18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10300"/>
            <a:ext cx="9144000" cy="43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12"/>
          <p:cNvGrpSpPr/>
          <p:nvPr/>
        </p:nvGrpSpPr>
        <p:grpSpPr>
          <a:xfrm>
            <a:off x="3693227" y="174343"/>
            <a:ext cx="2731324" cy="739638"/>
            <a:chOff x="3693227" y="127261"/>
            <a:chExt cx="4108862" cy="1915295"/>
          </a:xfrm>
        </p:grpSpPr>
        <p:sp>
          <p:nvSpPr>
            <p:cNvPr id="189" name="Google Shape;189;p12"/>
            <p:cNvSpPr/>
            <p:nvPr/>
          </p:nvSpPr>
          <p:spPr>
            <a:xfrm>
              <a:off x="3693227" y="127261"/>
              <a:ext cx="4108862" cy="1915295"/>
            </a:xfrm>
            <a:prstGeom prst="roundRect">
              <a:avLst>
                <a:gd fmla="val 16667" name="adj"/>
              </a:avLst>
            </a:prstGeom>
            <a:solidFill>
              <a:srgbClr val="7030A0">
                <a:alpha val="2078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2"/>
            <p:cNvSpPr txBox="1"/>
            <p:nvPr/>
          </p:nvSpPr>
          <p:spPr>
            <a:xfrm>
              <a:off x="6551016" y="326394"/>
              <a:ext cx="851515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Task</a:t>
              </a:r>
              <a:endParaRPr/>
            </a:p>
          </p:txBody>
        </p:sp>
      </p:grpSp>
      <p:sp>
        <p:nvSpPr>
          <p:cNvPr id="191" name="Google Shape;191;p12"/>
          <p:cNvSpPr/>
          <p:nvPr/>
        </p:nvSpPr>
        <p:spPr>
          <a:xfrm>
            <a:off x="5592913" y="946413"/>
            <a:ext cx="2209176" cy="2594627"/>
          </a:xfrm>
          <a:prstGeom prst="roundRect">
            <a:avLst>
              <a:gd fmla="val 16667" name="adj"/>
            </a:avLst>
          </a:prstGeom>
          <a:solidFill>
            <a:srgbClr val="FB9AFF">
              <a:alpha val="2078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2"/>
          <p:cNvSpPr txBox="1"/>
          <p:nvPr/>
        </p:nvSpPr>
        <p:spPr>
          <a:xfrm>
            <a:off x="6102078" y="2187947"/>
            <a:ext cx="17267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A13BE"/>
                </a:solidFill>
                <a:latin typeface="Arial"/>
                <a:ea typeface="Arial"/>
                <a:cs typeface="Arial"/>
                <a:sym typeface="Arial"/>
              </a:rPr>
              <a:t>Experience</a:t>
            </a:r>
            <a:endParaRPr/>
          </a:p>
        </p:txBody>
      </p:sp>
      <p:sp>
        <p:nvSpPr>
          <p:cNvPr id="193" name="Google Shape;193;p12"/>
          <p:cNvSpPr/>
          <p:nvPr/>
        </p:nvSpPr>
        <p:spPr>
          <a:xfrm>
            <a:off x="2379803" y="3541040"/>
            <a:ext cx="3464406" cy="905073"/>
          </a:xfrm>
          <a:prstGeom prst="roundRect">
            <a:avLst>
              <a:gd fmla="val 16667" name="adj"/>
            </a:avLst>
          </a:prstGeom>
          <a:solidFill>
            <a:srgbClr val="C00000">
              <a:alpha val="2078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2"/>
          <p:cNvSpPr txBox="1"/>
          <p:nvPr/>
        </p:nvSpPr>
        <p:spPr>
          <a:xfrm>
            <a:off x="2329642" y="3436422"/>
            <a:ext cx="234953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endParaRPr/>
          </a:p>
        </p:txBody>
      </p:sp>
      <p:sp>
        <p:nvSpPr>
          <p:cNvPr id="195" name="Google Shape;195;p12"/>
          <p:cNvSpPr/>
          <p:nvPr/>
        </p:nvSpPr>
        <p:spPr>
          <a:xfrm rot="-5400000">
            <a:off x="2207946" y="2342745"/>
            <a:ext cx="1423896" cy="1114300"/>
          </a:xfrm>
          <a:prstGeom prst="roundRect">
            <a:avLst>
              <a:gd fmla="val 16667" name="adj"/>
            </a:avLst>
          </a:prstGeom>
          <a:solidFill>
            <a:srgbClr val="C00000">
              <a:alpha val="2078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0300"/>
            <a:ext cx="9144000" cy="4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3"/>
          <p:cNvSpPr txBox="1"/>
          <p:nvPr>
            <p:ph idx="12" type="sldNum"/>
          </p:nvPr>
        </p:nvSpPr>
        <p:spPr>
          <a:xfrm>
            <a:off x="8" y="4730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581084" y="253655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1" i="0" lang="en-US" sz="129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Algorithms</a:t>
            </a:r>
            <a:endParaRPr/>
          </a:p>
        </p:txBody>
      </p:sp>
      <p:sp>
        <p:nvSpPr>
          <p:cNvPr id="203" name="Google Shape;203;p13"/>
          <p:cNvSpPr txBox="1"/>
          <p:nvPr/>
        </p:nvSpPr>
        <p:spPr>
          <a:xfrm>
            <a:off x="4411340" y="94272"/>
            <a:ext cx="3244245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Data Literacy</a:t>
            </a:r>
            <a:endParaRPr/>
          </a:p>
        </p:txBody>
      </p:sp>
      <p:sp>
        <p:nvSpPr>
          <p:cNvPr id="204" name="Google Shape;204;p13"/>
          <p:cNvSpPr txBox="1"/>
          <p:nvPr/>
        </p:nvSpPr>
        <p:spPr>
          <a:xfrm>
            <a:off x="4572000" y="891158"/>
            <a:ext cx="41061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Important to know data types to correctly apply methods to the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agram&#10;&#10;Description automatically generated" id="205" name="Google Shape;20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934" y="19808"/>
            <a:ext cx="3767666" cy="4660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, schematic&#10;&#10;Description automatically generated" id="206" name="Google Shape;206;p13"/>
          <p:cNvPicPr preferRelativeResize="0"/>
          <p:nvPr/>
        </p:nvPicPr>
        <p:blipFill rotWithShape="1">
          <a:blip r:embed="rId5">
            <a:alphaModFix/>
          </a:blip>
          <a:srcRect b="29876" l="18343" r="5888" t="15780"/>
          <a:stretch/>
        </p:blipFill>
        <p:spPr>
          <a:xfrm>
            <a:off x="4847466" y="1533957"/>
            <a:ext cx="3010323" cy="2795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0300"/>
            <a:ext cx="9144000" cy="4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4"/>
          <p:cNvSpPr txBox="1"/>
          <p:nvPr>
            <p:ph idx="12" type="sldNum"/>
          </p:nvPr>
        </p:nvSpPr>
        <p:spPr>
          <a:xfrm>
            <a:off x="8" y="4730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4"/>
          <p:cNvSpPr txBox="1"/>
          <p:nvPr/>
        </p:nvSpPr>
        <p:spPr>
          <a:xfrm>
            <a:off x="581084" y="253655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1" i="0" lang="en-US" sz="129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Algorithms</a:t>
            </a:r>
            <a:endParaRPr/>
          </a:p>
        </p:txBody>
      </p:sp>
      <p:sp>
        <p:nvSpPr>
          <p:cNvPr id="214" name="Google Shape;214;p14"/>
          <p:cNvSpPr txBox="1"/>
          <p:nvPr/>
        </p:nvSpPr>
        <p:spPr>
          <a:xfrm>
            <a:off x="1719197" y="194154"/>
            <a:ext cx="5705606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Now, what data types are the following  examples?</a:t>
            </a:r>
            <a:endParaRPr/>
          </a:p>
        </p:txBody>
      </p:sp>
      <p:grpSp>
        <p:nvGrpSpPr>
          <p:cNvPr id="215" name="Google Shape;215;p14"/>
          <p:cNvGrpSpPr/>
          <p:nvPr/>
        </p:nvGrpSpPr>
        <p:grpSpPr>
          <a:xfrm>
            <a:off x="2682181" y="1446247"/>
            <a:ext cx="3682181" cy="2853657"/>
            <a:chOff x="174888" y="572"/>
            <a:chExt cx="3682181" cy="2853657"/>
          </a:xfrm>
        </p:grpSpPr>
        <p:sp>
          <p:nvSpPr>
            <p:cNvPr id="216" name="Google Shape;216;p14"/>
            <p:cNvSpPr/>
            <p:nvPr/>
          </p:nvSpPr>
          <p:spPr>
            <a:xfrm>
              <a:off x="174888" y="572"/>
              <a:ext cx="1630661" cy="815330"/>
            </a:xfrm>
            <a:prstGeom prst="roundRect">
              <a:avLst>
                <a:gd fmla="val 10000" name="adj"/>
              </a:avLst>
            </a:prstGeom>
            <a:solidFill>
              <a:srgbClr val="4185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4"/>
            <p:cNvSpPr txBox="1"/>
            <p:nvPr/>
          </p:nvSpPr>
          <p:spPr>
            <a:xfrm>
              <a:off x="198768" y="24452"/>
              <a:ext cx="1582901" cy="7675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200" lIns="43800" spcFirstLastPara="1" rIns="43800" wrap="square" tIns="29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Numerical</a:t>
              </a: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337955" y="815903"/>
              <a:ext cx="163066" cy="61149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3169C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19" name="Google Shape;219;p14"/>
            <p:cNvSpPr/>
            <p:nvPr/>
          </p:nvSpPr>
          <p:spPr>
            <a:xfrm>
              <a:off x="501021" y="1019736"/>
              <a:ext cx="1304529" cy="81533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rgbClr val="4185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 txBox="1"/>
            <p:nvPr/>
          </p:nvSpPr>
          <p:spPr>
            <a:xfrm>
              <a:off x="524901" y="1043616"/>
              <a:ext cx="1256769" cy="7675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34275" spcFirstLastPara="1" rIns="34275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Discrete</a:t>
              </a: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337955" y="815903"/>
              <a:ext cx="163066" cy="163066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3169C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22" name="Google Shape;222;p14"/>
            <p:cNvSpPr/>
            <p:nvPr/>
          </p:nvSpPr>
          <p:spPr>
            <a:xfrm>
              <a:off x="501021" y="2038899"/>
              <a:ext cx="1304529" cy="81533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rgbClr val="4185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4"/>
            <p:cNvSpPr txBox="1"/>
            <p:nvPr/>
          </p:nvSpPr>
          <p:spPr>
            <a:xfrm>
              <a:off x="524901" y="2062779"/>
              <a:ext cx="1256769" cy="7675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34275" spcFirstLastPara="1" rIns="34275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Continuous</a:t>
              </a: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2226408" y="2708"/>
              <a:ext cx="1630661" cy="815330"/>
            </a:xfrm>
            <a:prstGeom prst="roundRect">
              <a:avLst>
                <a:gd fmla="val 10000" name="adj"/>
              </a:avLst>
            </a:prstGeom>
            <a:solidFill>
              <a:srgbClr val="4185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4"/>
            <p:cNvSpPr txBox="1"/>
            <p:nvPr/>
          </p:nvSpPr>
          <p:spPr>
            <a:xfrm>
              <a:off x="2250288" y="26588"/>
              <a:ext cx="1582901" cy="7675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200" lIns="43800" spcFirstLastPara="1" rIns="43800" wrap="square" tIns="29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Categorical</a:t>
              </a: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2389474" y="818039"/>
              <a:ext cx="149874" cy="609362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3169C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27" name="Google Shape;227;p14"/>
            <p:cNvSpPr/>
            <p:nvPr/>
          </p:nvSpPr>
          <p:spPr>
            <a:xfrm>
              <a:off x="2539348" y="1019736"/>
              <a:ext cx="1304529" cy="81533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rgbClr val="4185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4"/>
            <p:cNvSpPr txBox="1"/>
            <p:nvPr/>
          </p:nvSpPr>
          <p:spPr>
            <a:xfrm>
              <a:off x="2563228" y="1043616"/>
              <a:ext cx="1256769" cy="7675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34275" spcFirstLastPara="1" rIns="34275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Nominal</a:t>
              </a: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2389474" y="818039"/>
              <a:ext cx="149874" cy="162852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3169C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30" name="Google Shape;230;p14"/>
            <p:cNvSpPr/>
            <p:nvPr/>
          </p:nvSpPr>
          <p:spPr>
            <a:xfrm>
              <a:off x="2539348" y="2038899"/>
              <a:ext cx="1304529" cy="81533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rgbClr val="4185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4"/>
            <p:cNvSpPr txBox="1"/>
            <p:nvPr/>
          </p:nvSpPr>
          <p:spPr>
            <a:xfrm>
              <a:off x="2563228" y="2062779"/>
              <a:ext cx="1256769" cy="7675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34275" spcFirstLastPara="1" rIns="34275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Ordinal</a:t>
              </a:r>
              <a:endParaRPr/>
            </a:p>
          </p:txBody>
        </p:sp>
      </p:grpSp>
      <p:sp>
        <p:nvSpPr>
          <p:cNvPr id="232" name="Google Shape;232;p14"/>
          <p:cNvSpPr txBox="1"/>
          <p:nvPr/>
        </p:nvSpPr>
        <p:spPr>
          <a:xfrm>
            <a:off x="344465" y="1503124"/>
            <a:ext cx="80823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F8600"/>
                </a:solidFill>
                <a:latin typeface="Arial"/>
                <a:ea typeface="Arial"/>
                <a:cs typeface="Arial"/>
                <a:sym typeface="Arial"/>
              </a:rPr>
              <a:t>Ethnicity </a:t>
            </a:r>
            <a:endParaRPr/>
          </a:p>
        </p:txBody>
      </p:sp>
      <p:sp>
        <p:nvSpPr>
          <p:cNvPr id="233" name="Google Shape;233;p14"/>
          <p:cNvSpPr txBox="1"/>
          <p:nvPr/>
        </p:nvSpPr>
        <p:spPr>
          <a:xfrm>
            <a:off x="344465" y="2004164"/>
            <a:ext cx="1258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F8600"/>
                </a:solidFill>
                <a:latin typeface="Arial"/>
                <a:ea typeface="Arial"/>
                <a:cs typeface="Arial"/>
                <a:sym typeface="Arial"/>
              </a:rPr>
              <a:t>Molecular mass</a:t>
            </a:r>
            <a:endParaRPr/>
          </a:p>
        </p:txBody>
      </p:sp>
      <p:sp>
        <p:nvSpPr>
          <p:cNvPr id="234" name="Google Shape;234;p14"/>
          <p:cNvSpPr txBox="1"/>
          <p:nvPr/>
        </p:nvSpPr>
        <p:spPr>
          <a:xfrm>
            <a:off x="338081" y="2523783"/>
            <a:ext cx="157447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F8600"/>
                </a:solidFill>
                <a:latin typeface="Arial"/>
                <a:ea typeface="Arial"/>
                <a:cs typeface="Arial"/>
                <a:sym typeface="Arial"/>
              </a:rPr>
              <a:t>Names of bioentities</a:t>
            </a:r>
            <a:endParaRPr b="0" i="0" sz="1200" u="none" cap="none" strike="noStrike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4"/>
          <p:cNvSpPr txBox="1"/>
          <p:nvPr/>
        </p:nvSpPr>
        <p:spPr>
          <a:xfrm>
            <a:off x="338081" y="3013111"/>
            <a:ext cx="134524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F8600"/>
                </a:solidFill>
                <a:latin typeface="Arial"/>
                <a:ea typeface="Arial"/>
                <a:cs typeface="Arial"/>
                <a:sym typeface="Arial"/>
              </a:rPr>
              <a:t>Number of CPUs</a:t>
            </a:r>
            <a:endParaRPr/>
          </a:p>
        </p:txBody>
      </p:sp>
      <p:sp>
        <p:nvSpPr>
          <p:cNvPr id="236" name="Google Shape;236;p14"/>
          <p:cNvSpPr txBox="1"/>
          <p:nvPr/>
        </p:nvSpPr>
        <p:spPr>
          <a:xfrm>
            <a:off x="344465" y="3576821"/>
            <a:ext cx="189026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F8600"/>
                </a:solidFill>
                <a:latin typeface="Arial"/>
                <a:ea typeface="Arial"/>
                <a:cs typeface="Arial"/>
                <a:sym typeface="Arial"/>
              </a:rPr>
              <a:t>Course satisfaction scale</a:t>
            </a:r>
            <a:endParaRPr/>
          </a:p>
        </p:txBody>
      </p:sp>
      <p:sp>
        <p:nvSpPr>
          <p:cNvPr id="237" name="Google Shape;237;p14"/>
          <p:cNvSpPr txBox="1"/>
          <p:nvPr/>
        </p:nvSpPr>
        <p:spPr>
          <a:xfrm>
            <a:off x="6798627" y="1503124"/>
            <a:ext cx="168507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F8600"/>
                </a:solidFill>
                <a:latin typeface="Arial"/>
                <a:ea typeface="Arial"/>
                <a:cs typeface="Arial"/>
                <a:sym typeface="Arial"/>
              </a:rPr>
              <a:t>Place in a competition</a:t>
            </a:r>
            <a:endParaRPr/>
          </a:p>
        </p:txBody>
      </p:sp>
      <p:sp>
        <p:nvSpPr>
          <p:cNvPr id="238" name="Google Shape;238;p14"/>
          <p:cNvSpPr txBox="1"/>
          <p:nvPr/>
        </p:nvSpPr>
        <p:spPr>
          <a:xfrm>
            <a:off x="6865764" y="2189945"/>
            <a:ext cx="152317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F8600"/>
                </a:solidFill>
                <a:latin typeface="Arial"/>
                <a:ea typeface="Arial"/>
                <a:cs typeface="Arial"/>
                <a:sym typeface="Arial"/>
              </a:rPr>
              <a:t>RNAseq read count</a:t>
            </a:r>
            <a:endParaRPr/>
          </a:p>
        </p:txBody>
      </p:sp>
      <p:sp>
        <p:nvSpPr>
          <p:cNvPr id="239" name="Google Shape;239;p14"/>
          <p:cNvSpPr txBox="1"/>
          <p:nvPr/>
        </p:nvSpPr>
        <p:spPr>
          <a:xfrm>
            <a:off x="6865764" y="2808449"/>
            <a:ext cx="78098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F8600"/>
                </a:solidFill>
                <a:latin typeface="Arial"/>
                <a:ea typeface="Arial"/>
                <a:cs typeface="Arial"/>
                <a:sym typeface="Arial"/>
              </a:rPr>
              <a:t>Distance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8207" y="4714683"/>
            <a:ext cx="9144000" cy="4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5"/>
          <p:cNvSpPr txBox="1"/>
          <p:nvPr>
            <p:ph idx="12" type="sldNum"/>
          </p:nvPr>
        </p:nvSpPr>
        <p:spPr>
          <a:xfrm>
            <a:off x="8" y="4730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5"/>
          <p:cNvSpPr txBox="1"/>
          <p:nvPr/>
        </p:nvSpPr>
        <p:spPr>
          <a:xfrm>
            <a:off x="581084" y="253655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1" i="0" lang="en-US" sz="129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Algorithms</a:t>
            </a:r>
            <a:endParaRPr/>
          </a:p>
        </p:txBody>
      </p:sp>
      <p:sp>
        <p:nvSpPr>
          <p:cNvPr id="247" name="Google Shape;247;p15"/>
          <p:cNvSpPr txBox="1"/>
          <p:nvPr/>
        </p:nvSpPr>
        <p:spPr>
          <a:xfrm>
            <a:off x="2582540" y="283358"/>
            <a:ext cx="3244245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What is a model?</a:t>
            </a:r>
            <a:endParaRPr/>
          </a:p>
        </p:txBody>
      </p:sp>
      <p:sp>
        <p:nvSpPr>
          <p:cNvPr id="248" name="Google Shape;248;p15"/>
          <p:cNvSpPr txBox="1"/>
          <p:nvPr/>
        </p:nvSpPr>
        <p:spPr>
          <a:xfrm>
            <a:off x="548707" y="918236"/>
            <a:ext cx="8237073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C292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relationship between output or response variables and its corresponding input or independent variables in a dataset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“</a:t>
            </a: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in machine learning is the output of a machine learning algorithm run on data.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model represents what was learned by a machine learning algorithm.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548707" y="1944320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Characteristics of ML algorithms:</a:t>
            </a:r>
            <a:endParaRPr/>
          </a:p>
        </p:txBody>
      </p:sp>
      <p:sp>
        <p:nvSpPr>
          <p:cNvPr id="250" name="Google Shape;250;p15"/>
          <p:cNvSpPr txBox="1"/>
          <p:nvPr/>
        </p:nvSpPr>
        <p:spPr>
          <a:xfrm>
            <a:off x="548707" y="2390349"/>
            <a:ext cx="4572000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be described using math and pseudocode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efficiency of ML algorithms can be analyzed and described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be implemented with any one of a range of modern programming languages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linear regression</a:t>
            </a:r>
            <a:endParaRPr/>
          </a:p>
        </p:txBody>
      </p:sp>
      <p:sp>
        <p:nvSpPr>
          <p:cNvPr id="251" name="Google Shape;251;p15"/>
          <p:cNvSpPr txBox="1"/>
          <p:nvPr/>
        </p:nvSpPr>
        <p:spPr>
          <a:xfrm>
            <a:off x="5074954" y="2259177"/>
            <a:ext cx="4020532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model is the “</a:t>
            </a: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thing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that is saved after running a ML algorithm on training data and represents the rules, numbers, and any other algorithm-specific data structures required to make predictions</a:t>
            </a:r>
            <a:endParaRPr/>
          </a:p>
        </p:txBody>
      </p:sp>
      <p:sp>
        <p:nvSpPr>
          <p:cNvPr id="252" name="Google Shape;252;p15"/>
          <p:cNvSpPr txBox="1"/>
          <p:nvPr/>
        </p:nvSpPr>
        <p:spPr>
          <a:xfrm>
            <a:off x="4940621" y="3669276"/>
            <a:ext cx="410911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linear regression algorithm results in a model comprised of a vector of coefficients with specific values.</a:t>
            </a:r>
            <a:endParaRPr/>
          </a:p>
        </p:txBody>
      </p:sp>
      <p:cxnSp>
        <p:nvCxnSpPr>
          <p:cNvPr id="253" name="Google Shape;253;p15"/>
          <p:cNvCxnSpPr/>
          <p:nvPr/>
        </p:nvCxnSpPr>
        <p:spPr>
          <a:xfrm>
            <a:off x="2834707" y="3817856"/>
            <a:ext cx="1624171" cy="0"/>
          </a:xfrm>
          <a:prstGeom prst="straightConnector1">
            <a:avLst/>
          </a:prstGeom>
          <a:noFill/>
          <a:ln cap="flat" cmpd="sng" w="9525">
            <a:solidFill>
              <a:srgbClr val="3B7FF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0300"/>
            <a:ext cx="9144000" cy="4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6"/>
          <p:cNvSpPr txBox="1"/>
          <p:nvPr>
            <p:ph type="title"/>
          </p:nvPr>
        </p:nvSpPr>
        <p:spPr>
          <a:xfrm>
            <a:off x="854092" y="1937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4A86E8"/>
                </a:solidFill>
              </a:rPr>
              <a:t>Machine Learning Methods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60" name="Google Shape;260;p16"/>
          <p:cNvSpPr/>
          <p:nvPr/>
        </p:nvSpPr>
        <p:spPr>
          <a:xfrm>
            <a:off x="311688" y="1095425"/>
            <a:ext cx="2469300" cy="607800"/>
          </a:xfrm>
          <a:prstGeom prst="homePlate">
            <a:avLst>
              <a:gd fmla="val 0" name="adj"/>
            </a:avLst>
          </a:prstGeom>
          <a:solidFill>
            <a:srgbClr val="FB9A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6"/>
          <p:cNvSpPr txBox="1"/>
          <p:nvPr>
            <p:ph idx="4294967295" type="body"/>
          </p:nvPr>
        </p:nvSpPr>
        <p:spPr>
          <a:xfrm>
            <a:off x="311688" y="124212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-US" sz="1290">
                <a:solidFill>
                  <a:schemeClr val="lt1"/>
                </a:solidFill>
              </a:rPr>
              <a:t>The amount of human supervision involvement</a:t>
            </a:r>
            <a:endParaRPr b="1" sz="1290">
              <a:solidFill>
                <a:schemeClr val="lt1"/>
              </a:solidFill>
            </a:endParaRPr>
          </a:p>
        </p:txBody>
      </p:sp>
      <p:sp>
        <p:nvSpPr>
          <p:cNvPr id="262" name="Google Shape;262;p16"/>
          <p:cNvSpPr txBox="1"/>
          <p:nvPr>
            <p:ph idx="4294967295" type="body"/>
          </p:nvPr>
        </p:nvSpPr>
        <p:spPr>
          <a:xfrm>
            <a:off x="95500" y="1861125"/>
            <a:ext cx="29769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Supervised learning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Unsupervised learning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Semi-supervised learning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Reinforcement learning</a:t>
            </a:r>
            <a:endParaRPr sz="1600"/>
          </a:p>
        </p:txBody>
      </p:sp>
      <p:sp>
        <p:nvSpPr>
          <p:cNvPr id="263" name="Google Shape;263;p16"/>
          <p:cNvSpPr/>
          <p:nvPr/>
        </p:nvSpPr>
        <p:spPr>
          <a:xfrm>
            <a:off x="3002088" y="1083754"/>
            <a:ext cx="2760600" cy="607800"/>
          </a:xfrm>
          <a:prstGeom prst="chevron">
            <a:avLst>
              <a:gd fmla="val 0" name="adj"/>
            </a:avLst>
          </a:prstGeom>
          <a:solidFill>
            <a:srgbClr val="EF66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6"/>
          <p:cNvSpPr txBox="1"/>
          <p:nvPr>
            <p:ph idx="4294967295" type="body"/>
          </p:nvPr>
        </p:nvSpPr>
        <p:spPr>
          <a:xfrm>
            <a:off x="2924125" y="1242125"/>
            <a:ext cx="2903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-US" sz="1290">
                <a:solidFill>
                  <a:schemeClr val="lt1"/>
                </a:solidFill>
              </a:rPr>
              <a:t>The ability to learn from incremental data</a:t>
            </a:r>
            <a:endParaRPr b="1" sz="1290">
              <a:solidFill>
                <a:schemeClr val="lt1"/>
              </a:solidFill>
            </a:endParaRPr>
          </a:p>
        </p:txBody>
      </p:sp>
      <p:sp>
        <p:nvSpPr>
          <p:cNvPr id="265" name="Google Shape;265;p16"/>
          <p:cNvSpPr txBox="1"/>
          <p:nvPr>
            <p:ph idx="4294967295" type="body"/>
          </p:nvPr>
        </p:nvSpPr>
        <p:spPr>
          <a:xfrm>
            <a:off x="2925475" y="1861125"/>
            <a:ext cx="29037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Batch (offline) learning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Online learning</a:t>
            </a:r>
            <a:endParaRPr sz="1600"/>
          </a:p>
        </p:txBody>
      </p:sp>
      <p:sp>
        <p:nvSpPr>
          <p:cNvPr id="266" name="Google Shape;266;p16"/>
          <p:cNvSpPr/>
          <p:nvPr/>
        </p:nvSpPr>
        <p:spPr>
          <a:xfrm>
            <a:off x="6048925" y="1095425"/>
            <a:ext cx="2760600" cy="607800"/>
          </a:xfrm>
          <a:prstGeom prst="chevron">
            <a:avLst>
              <a:gd fmla="val 0" name="adj"/>
            </a:avLst>
          </a:prstGeom>
          <a:solidFill>
            <a:srgbClr val="DA13B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6"/>
          <p:cNvSpPr txBox="1"/>
          <p:nvPr>
            <p:ph idx="4294967295" type="body"/>
          </p:nvPr>
        </p:nvSpPr>
        <p:spPr>
          <a:xfrm>
            <a:off x="6133570" y="124212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-US" sz="1290">
                <a:solidFill>
                  <a:schemeClr val="lt1"/>
                </a:solidFill>
              </a:rPr>
              <a:t>The approach to generalization from data</a:t>
            </a:r>
            <a:endParaRPr b="1" sz="1290">
              <a:solidFill>
                <a:schemeClr val="lt1"/>
              </a:solidFill>
            </a:endParaRPr>
          </a:p>
        </p:txBody>
      </p:sp>
      <p:sp>
        <p:nvSpPr>
          <p:cNvPr id="268" name="Google Shape;268;p16"/>
          <p:cNvSpPr txBox="1"/>
          <p:nvPr>
            <p:ph idx="4294967295" type="body"/>
          </p:nvPr>
        </p:nvSpPr>
        <p:spPr>
          <a:xfrm>
            <a:off x="5827825" y="1861125"/>
            <a:ext cx="32028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Instance based learning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Model based learning</a:t>
            </a:r>
            <a:endParaRPr sz="1600"/>
          </a:p>
        </p:txBody>
      </p:sp>
      <p:sp>
        <p:nvSpPr>
          <p:cNvPr id="269" name="Google Shape;269;p16"/>
          <p:cNvSpPr txBox="1"/>
          <p:nvPr>
            <p:ph idx="12" type="sldNum"/>
          </p:nvPr>
        </p:nvSpPr>
        <p:spPr>
          <a:xfrm>
            <a:off x="8" y="4730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3000" y="2778900"/>
            <a:ext cx="1489750" cy="14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6"/>
          <p:cNvSpPr txBox="1"/>
          <p:nvPr/>
        </p:nvSpPr>
        <p:spPr>
          <a:xfrm>
            <a:off x="3425475" y="4175500"/>
            <a:ext cx="21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(source: javatpoint.com)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16"/>
          <p:cNvSpPr/>
          <p:nvPr/>
        </p:nvSpPr>
        <p:spPr>
          <a:xfrm>
            <a:off x="0" y="-4600"/>
            <a:ext cx="2760600" cy="607800"/>
          </a:xfrm>
          <a:prstGeom prst="chevron">
            <a:avLst>
              <a:gd fmla="val 0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-59988" y="143221"/>
            <a:ext cx="2718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1" i="0" lang="en-US" sz="129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Experience, 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"/>
          <p:cNvSpPr/>
          <p:nvPr/>
        </p:nvSpPr>
        <p:spPr>
          <a:xfrm>
            <a:off x="0" y="13374"/>
            <a:ext cx="2760600" cy="607800"/>
          </a:xfrm>
          <a:prstGeom prst="chevron">
            <a:avLst>
              <a:gd fmla="val 0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7"/>
          <p:cNvSpPr/>
          <p:nvPr/>
        </p:nvSpPr>
        <p:spPr>
          <a:xfrm>
            <a:off x="548708" y="129436"/>
            <a:ext cx="2469300" cy="607800"/>
          </a:xfrm>
          <a:prstGeom prst="homePlate">
            <a:avLst>
              <a:gd fmla="val 0" name="adj"/>
            </a:avLst>
          </a:prstGeom>
          <a:solidFill>
            <a:srgbClr val="FB9A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0300"/>
            <a:ext cx="9144000" cy="4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7"/>
          <p:cNvSpPr txBox="1"/>
          <p:nvPr>
            <p:ph type="title"/>
          </p:nvPr>
        </p:nvSpPr>
        <p:spPr>
          <a:xfrm>
            <a:off x="1178966" y="62796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chemeClr val="accent1"/>
                </a:solidFill>
              </a:rPr>
              <a:t>Supervised Learning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82" name="Google Shape;282;p17"/>
          <p:cNvSpPr txBox="1"/>
          <p:nvPr/>
        </p:nvSpPr>
        <p:spPr>
          <a:xfrm>
            <a:off x="5310253" y="814126"/>
            <a:ext cx="3770845" cy="18835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model the relationship between the inputs and their corresponding outputs from the training data, as labeled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humans, to predict output responses for new data inputs </a:t>
            </a:r>
            <a:endParaRPr/>
          </a:p>
        </p:txBody>
      </p:sp>
      <p:sp>
        <p:nvSpPr>
          <p:cNvPr id="283" name="Google Shape;283;p17"/>
          <p:cNvSpPr txBox="1"/>
          <p:nvPr>
            <p:ph idx="12" type="sldNum"/>
          </p:nvPr>
        </p:nvSpPr>
        <p:spPr>
          <a:xfrm>
            <a:off x="8" y="4730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17"/>
          <p:cNvGrpSpPr/>
          <p:nvPr/>
        </p:nvGrpSpPr>
        <p:grpSpPr>
          <a:xfrm>
            <a:off x="195139" y="698944"/>
            <a:ext cx="5525529" cy="2113926"/>
            <a:chOff x="1969300" y="1418475"/>
            <a:chExt cx="5205400" cy="1823550"/>
          </a:xfrm>
        </p:grpSpPr>
        <p:pic>
          <p:nvPicPr>
            <p:cNvPr id="285" name="Google Shape;285;p17"/>
            <p:cNvPicPr preferRelativeResize="0"/>
            <p:nvPr/>
          </p:nvPicPr>
          <p:blipFill rotWithShape="1">
            <a:blip r:embed="rId4">
              <a:alphaModFix/>
            </a:blip>
            <a:srcRect b="0" l="0" r="0" t="33002"/>
            <a:stretch/>
          </p:blipFill>
          <p:spPr>
            <a:xfrm>
              <a:off x="1969300" y="1418475"/>
              <a:ext cx="5205400" cy="1823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17"/>
            <p:cNvSpPr txBox="1"/>
            <p:nvPr/>
          </p:nvSpPr>
          <p:spPr>
            <a:xfrm>
              <a:off x="2040085" y="2866610"/>
              <a:ext cx="4144784" cy="3231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Source: Lucidchart</a:t>
              </a:r>
              <a:endParaRPr b="0" i="1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17"/>
          <p:cNvSpPr txBox="1"/>
          <p:nvPr/>
        </p:nvSpPr>
        <p:spPr>
          <a:xfrm>
            <a:off x="581084" y="245192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1" i="0" lang="en-US" sz="129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amount of human supervision involvement</a:t>
            </a:r>
            <a:endParaRPr/>
          </a:p>
        </p:txBody>
      </p:sp>
      <p:pic>
        <p:nvPicPr>
          <p:cNvPr descr="Graphical user interface, text, application, email&#10;&#10;Description automatically generated" id="288" name="Google Shape;288;p17"/>
          <p:cNvPicPr preferRelativeResize="0"/>
          <p:nvPr/>
        </p:nvPicPr>
        <p:blipFill rotWithShape="1">
          <a:blip r:embed="rId5">
            <a:alphaModFix/>
          </a:blip>
          <a:srcRect b="0" l="0" r="0" t="15467"/>
          <a:stretch/>
        </p:blipFill>
        <p:spPr>
          <a:xfrm>
            <a:off x="2539168" y="3002454"/>
            <a:ext cx="6363000" cy="165712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7"/>
          <p:cNvSpPr txBox="1"/>
          <p:nvPr/>
        </p:nvSpPr>
        <p:spPr>
          <a:xfrm>
            <a:off x="106050" y="4322324"/>
            <a:ext cx="24195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Hoyt &amp; Muenchen. Machine Learning. Chapter 9, Introduction to Data Science</a:t>
            </a:r>
            <a:endParaRPr/>
          </a:p>
        </p:txBody>
      </p:sp>
      <p:sp>
        <p:nvSpPr>
          <p:cNvPr id="290" name="Google Shape;290;p17"/>
          <p:cNvSpPr txBox="1"/>
          <p:nvPr/>
        </p:nvSpPr>
        <p:spPr>
          <a:xfrm>
            <a:off x="4580566" y="2980918"/>
            <a:ext cx="72968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endParaRPr/>
          </a:p>
        </p:txBody>
      </p:sp>
      <p:sp>
        <p:nvSpPr>
          <p:cNvPr id="291" name="Google Shape;291;p17"/>
          <p:cNvSpPr txBox="1"/>
          <p:nvPr/>
        </p:nvSpPr>
        <p:spPr>
          <a:xfrm>
            <a:off x="7032379" y="2976747"/>
            <a:ext cx="88838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Algorithms</a:t>
            </a:r>
            <a:endParaRPr/>
          </a:p>
        </p:txBody>
      </p:sp>
      <p:sp>
        <p:nvSpPr>
          <p:cNvPr id="292" name="Google Shape;292;p17"/>
          <p:cNvSpPr txBox="1"/>
          <p:nvPr/>
        </p:nvSpPr>
        <p:spPr>
          <a:xfrm>
            <a:off x="77684" y="98484"/>
            <a:ext cx="425716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sp>
        <p:nvSpPr>
          <p:cNvPr id="293" name="Google Shape;293;p17"/>
          <p:cNvSpPr txBox="1"/>
          <p:nvPr/>
        </p:nvSpPr>
        <p:spPr>
          <a:xfrm>
            <a:off x="2470120" y="3484585"/>
            <a:ext cx="15408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For categorical data</a:t>
            </a:r>
            <a:endParaRPr/>
          </a:p>
        </p:txBody>
      </p:sp>
      <p:sp>
        <p:nvSpPr>
          <p:cNvPr id="294" name="Google Shape;294;p17"/>
          <p:cNvSpPr txBox="1"/>
          <p:nvPr/>
        </p:nvSpPr>
        <p:spPr>
          <a:xfrm>
            <a:off x="2524869" y="4161932"/>
            <a:ext cx="17135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For numerical continuous data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0300"/>
            <a:ext cx="9144000" cy="4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8"/>
          <p:cNvSpPr txBox="1"/>
          <p:nvPr>
            <p:ph type="title"/>
          </p:nvPr>
        </p:nvSpPr>
        <p:spPr>
          <a:xfrm>
            <a:off x="623400" y="98484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chemeClr val="accent1"/>
                </a:solidFill>
              </a:rPr>
              <a:t>Unsupervised Learning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01" name="Google Shape;301;p18"/>
          <p:cNvSpPr txBox="1"/>
          <p:nvPr/>
        </p:nvSpPr>
        <p:spPr>
          <a:xfrm>
            <a:off x="1525925" y="628463"/>
            <a:ext cx="6994675" cy="750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learn inherent latent structures, patterns and relationships from given data without any help or supervision (No labeled data)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8"/>
          <p:cNvSpPr txBox="1"/>
          <p:nvPr>
            <p:ph idx="12" type="sldNum"/>
          </p:nvPr>
        </p:nvSpPr>
        <p:spPr>
          <a:xfrm>
            <a:off x="8" y="4730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" name="Google Shape;303;p18"/>
          <p:cNvGrpSpPr/>
          <p:nvPr/>
        </p:nvGrpSpPr>
        <p:grpSpPr>
          <a:xfrm>
            <a:off x="2212450" y="1283122"/>
            <a:ext cx="5342499" cy="2044160"/>
            <a:chOff x="1538925" y="1294600"/>
            <a:chExt cx="5342499" cy="2044160"/>
          </a:xfrm>
        </p:grpSpPr>
        <p:pic>
          <p:nvPicPr>
            <p:cNvPr id="304" name="Google Shape;304;p18"/>
            <p:cNvPicPr preferRelativeResize="0"/>
            <p:nvPr/>
          </p:nvPicPr>
          <p:blipFill rotWithShape="1">
            <a:blip r:embed="rId4">
              <a:alphaModFix/>
            </a:blip>
            <a:srcRect b="6993" l="3679" r="3399" t="36917"/>
            <a:stretch/>
          </p:blipFill>
          <p:spPr>
            <a:xfrm>
              <a:off x="1538925" y="1294600"/>
              <a:ext cx="5342499" cy="1894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18"/>
            <p:cNvSpPr txBox="1"/>
            <p:nvPr/>
          </p:nvSpPr>
          <p:spPr>
            <a:xfrm>
              <a:off x="1538935" y="3015660"/>
              <a:ext cx="4144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Source: Lucidchart</a:t>
              </a:r>
              <a:endParaRPr b="0" i="1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p18"/>
          <p:cNvSpPr txBox="1"/>
          <p:nvPr/>
        </p:nvSpPr>
        <p:spPr>
          <a:xfrm>
            <a:off x="106050" y="114393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1" i="0" lang="en-US" sz="129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amount of human supervision involvement</a:t>
            </a:r>
            <a:endParaRPr/>
          </a:p>
        </p:txBody>
      </p:sp>
      <p:pic>
        <p:nvPicPr>
          <p:cNvPr descr="Graphical user interface, text&#10;&#10;Description automatically generated" id="307" name="Google Shape;30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6820" y="3286236"/>
            <a:ext cx="7772400" cy="141101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8"/>
          <p:cNvSpPr txBox="1"/>
          <p:nvPr/>
        </p:nvSpPr>
        <p:spPr>
          <a:xfrm>
            <a:off x="3764407" y="3297696"/>
            <a:ext cx="776175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endParaRPr/>
          </a:p>
        </p:txBody>
      </p:sp>
      <p:sp>
        <p:nvSpPr>
          <p:cNvPr id="309" name="Google Shape;309;p18"/>
          <p:cNvSpPr txBox="1"/>
          <p:nvPr/>
        </p:nvSpPr>
        <p:spPr>
          <a:xfrm>
            <a:off x="6216220" y="3293525"/>
            <a:ext cx="946093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Algorithms</a:t>
            </a:r>
            <a:endParaRPr/>
          </a:p>
        </p:txBody>
      </p:sp>
      <p:sp>
        <p:nvSpPr>
          <p:cNvPr id="310" name="Google Shape;310;p18"/>
          <p:cNvSpPr txBox="1"/>
          <p:nvPr/>
        </p:nvSpPr>
        <p:spPr>
          <a:xfrm>
            <a:off x="6689266" y="4356823"/>
            <a:ext cx="24484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Hoyt &amp; Muenchen. Machine Learning. Chapter 9, Introduction to Data Science</a:t>
            </a:r>
            <a:endParaRPr/>
          </a:p>
        </p:txBody>
      </p:sp>
      <p:sp>
        <p:nvSpPr>
          <p:cNvPr id="311" name="Google Shape;311;p18"/>
          <p:cNvSpPr/>
          <p:nvPr/>
        </p:nvSpPr>
        <p:spPr>
          <a:xfrm>
            <a:off x="0" y="13374"/>
            <a:ext cx="2760600" cy="607800"/>
          </a:xfrm>
          <a:prstGeom prst="chevron">
            <a:avLst>
              <a:gd fmla="val 0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8"/>
          <p:cNvSpPr/>
          <p:nvPr/>
        </p:nvSpPr>
        <p:spPr>
          <a:xfrm>
            <a:off x="548708" y="129436"/>
            <a:ext cx="2469300" cy="607800"/>
          </a:xfrm>
          <a:prstGeom prst="homePlate">
            <a:avLst>
              <a:gd fmla="val 0" name="adj"/>
            </a:avLst>
          </a:prstGeom>
          <a:solidFill>
            <a:srgbClr val="FB9A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8"/>
          <p:cNvSpPr txBox="1"/>
          <p:nvPr/>
        </p:nvSpPr>
        <p:spPr>
          <a:xfrm>
            <a:off x="581084" y="245192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1" i="0" lang="en-US" sz="129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amount of human supervision involvement</a:t>
            </a:r>
            <a:endParaRPr/>
          </a:p>
        </p:txBody>
      </p:sp>
      <p:sp>
        <p:nvSpPr>
          <p:cNvPr id="314" name="Google Shape;314;p18"/>
          <p:cNvSpPr txBox="1"/>
          <p:nvPr/>
        </p:nvSpPr>
        <p:spPr>
          <a:xfrm>
            <a:off x="77684" y="98484"/>
            <a:ext cx="425716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0300"/>
            <a:ext cx="9144000" cy="4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9"/>
          <p:cNvSpPr txBox="1"/>
          <p:nvPr>
            <p:ph type="title"/>
          </p:nvPr>
        </p:nvSpPr>
        <p:spPr>
          <a:xfrm>
            <a:off x="855806" y="27110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chemeClr val="accent1"/>
                </a:solidFill>
              </a:rPr>
              <a:t>Reinforcement Learning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21" name="Google Shape;321;p19"/>
          <p:cNvSpPr txBox="1"/>
          <p:nvPr/>
        </p:nvSpPr>
        <p:spPr>
          <a:xfrm>
            <a:off x="649800" y="823562"/>
            <a:ext cx="7844400" cy="750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Feedback-based learning method. An agent is trained with reward-penalty over some action, learns automatically with these feedbacks and improves its performance.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9"/>
          <p:cNvSpPr txBox="1"/>
          <p:nvPr>
            <p:ph idx="12" type="sldNum"/>
          </p:nvPr>
        </p:nvSpPr>
        <p:spPr>
          <a:xfrm>
            <a:off x="8" y="4730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2126" y="2220463"/>
            <a:ext cx="4872300" cy="17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9"/>
          <p:cNvSpPr txBox="1"/>
          <p:nvPr/>
        </p:nvSpPr>
        <p:spPr>
          <a:xfrm>
            <a:off x="6969350" y="3647788"/>
            <a:ext cx="220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(source:Sarkar et al. 2018)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19"/>
          <p:cNvSpPr txBox="1"/>
          <p:nvPr/>
        </p:nvSpPr>
        <p:spPr>
          <a:xfrm>
            <a:off x="0" y="1887764"/>
            <a:ext cx="4332421" cy="2432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Steps: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39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 agent with set of initial policies and strategy. Observe environment and current state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39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optimal policy and perform action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39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corresponding reward (or penalty)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39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 policies if needed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39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Repeat Steps 1-4 iteratively until agent learns the most optimal policies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9"/>
          <p:cNvSpPr txBox="1"/>
          <p:nvPr/>
        </p:nvSpPr>
        <p:spPr>
          <a:xfrm>
            <a:off x="26825" y="144849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1" i="0" lang="en-US" sz="129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amount of human supervision involvement</a:t>
            </a:r>
            <a:endParaRPr b="1" i="0" sz="129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9"/>
          <p:cNvSpPr/>
          <p:nvPr/>
        </p:nvSpPr>
        <p:spPr>
          <a:xfrm>
            <a:off x="0" y="13374"/>
            <a:ext cx="2760600" cy="607800"/>
          </a:xfrm>
          <a:prstGeom prst="chevron">
            <a:avLst>
              <a:gd fmla="val 0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9"/>
          <p:cNvSpPr/>
          <p:nvPr/>
        </p:nvSpPr>
        <p:spPr>
          <a:xfrm>
            <a:off x="548708" y="129436"/>
            <a:ext cx="2469300" cy="607800"/>
          </a:xfrm>
          <a:prstGeom prst="homePlate">
            <a:avLst>
              <a:gd fmla="val 0" name="adj"/>
            </a:avLst>
          </a:prstGeom>
          <a:solidFill>
            <a:srgbClr val="FB9A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9"/>
          <p:cNvSpPr txBox="1"/>
          <p:nvPr/>
        </p:nvSpPr>
        <p:spPr>
          <a:xfrm>
            <a:off x="581084" y="245192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1" i="0" lang="en-US" sz="129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amount of human supervision involvement</a:t>
            </a:r>
            <a:endParaRPr/>
          </a:p>
        </p:txBody>
      </p:sp>
      <p:sp>
        <p:nvSpPr>
          <p:cNvPr id="330" name="Google Shape;330;p19"/>
          <p:cNvSpPr txBox="1"/>
          <p:nvPr/>
        </p:nvSpPr>
        <p:spPr>
          <a:xfrm>
            <a:off x="77684" y="98484"/>
            <a:ext cx="425716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iagram&#10;&#10;Description automatically generated" id="59" name="Google Shape;5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216" y="0"/>
            <a:ext cx="7772400" cy="4792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10300"/>
            <a:ext cx="9144000" cy="4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"/>
          <p:cNvSpPr/>
          <p:nvPr/>
        </p:nvSpPr>
        <p:spPr>
          <a:xfrm>
            <a:off x="211597" y="83127"/>
            <a:ext cx="3453560" cy="133759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083C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20"/>
          <p:cNvPicPr preferRelativeResize="0"/>
          <p:nvPr/>
        </p:nvPicPr>
        <p:blipFill rotWithShape="1">
          <a:blip r:embed="rId3">
            <a:alphaModFix/>
          </a:blip>
          <a:srcRect b="7827" l="4706" r="0" t="0"/>
          <a:stretch/>
        </p:blipFill>
        <p:spPr>
          <a:xfrm>
            <a:off x="4327074" y="1422771"/>
            <a:ext cx="4847531" cy="237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0"/>
          <p:cNvPicPr preferRelativeResize="0"/>
          <p:nvPr/>
        </p:nvPicPr>
        <p:blipFill rotWithShape="1">
          <a:blip r:embed="rId4">
            <a:alphaModFix/>
          </a:blip>
          <a:srcRect b="18366" l="5152" r="4196" t="15960"/>
          <a:stretch/>
        </p:blipFill>
        <p:spPr>
          <a:xfrm>
            <a:off x="548708" y="599018"/>
            <a:ext cx="8289224" cy="113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710300"/>
            <a:ext cx="9144000" cy="4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0"/>
          <p:cNvSpPr txBox="1"/>
          <p:nvPr>
            <p:ph type="title"/>
          </p:nvPr>
        </p:nvSpPr>
        <p:spPr>
          <a:xfrm>
            <a:off x="2872181" y="184548"/>
            <a:ext cx="6235525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chemeClr val="accent1"/>
                </a:solidFill>
              </a:rPr>
              <a:t>Batch (Offline) vs. Online Learning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9" name="Google Shape;339;p20"/>
          <p:cNvSpPr txBox="1"/>
          <p:nvPr>
            <p:ph idx="12" type="sldNum"/>
          </p:nvPr>
        </p:nvSpPr>
        <p:spPr>
          <a:xfrm>
            <a:off x="8" y="4730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0" y="18426"/>
            <a:ext cx="2760600" cy="607800"/>
          </a:xfrm>
          <a:prstGeom prst="chevron">
            <a:avLst>
              <a:gd fmla="val 0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0"/>
          <p:cNvSpPr txBox="1"/>
          <p:nvPr/>
        </p:nvSpPr>
        <p:spPr>
          <a:xfrm>
            <a:off x="77684" y="103536"/>
            <a:ext cx="425716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sp>
        <p:nvSpPr>
          <p:cNvPr id="342" name="Google Shape;342;p20"/>
          <p:cNvSpPr/>
          <p:nvPr/>
        </p:nvSpPr>
        <p:spPr>
          <a:xfrm>
            <a:off x="449168" y="144539"/>
            <a:ext cx="2760600" cy="607800"/>
          </a:xfrm>
          <a:prstGeom prst="chevron">
            <a:avLst>
              <a:gd fmla="val 0" name="adj"/>
            </a:avLst>
          </a:prstGeom>
          <a:solidFill>
            <a:srgbClr val="EF66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0"/>
          <p:cNvSpPr txBox="1"/>
          <p:nvPr/>
        </p:nvSpPr>
        <p:spPr>
          <a:xfrm>
            <a:off x="306068" y="284619"/>
            <a:ext cx="2903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1" i="0" lang="en-US" sz="129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ability to learn from incremental data</a:t>
            </a:r>
            <a:endParaRPr/>
          </a:p>
        </p:txBody>
      </p:sp>
      <p:pic>
        <p:nvPicPr>
          <p:cNvPr id="344" name="Google Shape;344;p20"/>
          <p:cNvPicPr preferRelativeResize="0"/>
          <p:nvPr/>
        </p:nvPicPr>
        <p:blipFill rotWithShape="1">
          <a:blip r:embed="rId6">
            <a:alphaModFix/>
          </a:blip>
          <a:srcRect b="5414" l="0" r="0" t="0"/>
          <a:stretch/>
        </p:blipFill>
        <p:spPr>
          <a:xfrm>
            <a:off x="0" y="1514383"/>
            <a:ext cx="4327075" cy="228372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0"/>
          <p:cNvSpPr txBox="1"/>
          <p:nvPr/>
        </p:nvSpPr>
        <p:spPr>
          <a:xfrm>
            <a:off x="1089522" y="1301276"/>
            <a:ext cx="14798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 (Offline)</a:t>
            </a:r>
            <a:endParaRPr/>
          </a:p>
        </p:txBody>
      </p:sp>
      <p:sp>
        <p:nvSpPr>
          <p:cNvPr id="346" name="Google Shape;346;p20"/>
          <p:cNvSpPr txBox="1"/>
          <p:nvPr/>
        </p:nvSpPr>
        <p:spPr>
          <a:xfrm>
            <a:off x="5595262" y="1301276"/>
            <a:ext cx="8531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ONLINE</a:t>
            </a:r>
            <a:endParaRPr/>
          </a:p>
        </p:txBody>
      </p:sp>
      <p:sp>
        <p:nvSpPr>
          <p:cNvPr id="347" name="Google Shape;347;p20"/>
          <p:cNvSpPr txBox="1"/>
          <p:nvPr/>
        </p:nvSpPr>
        <p:spPr>
          <a:xfrm>
            <a:off x="164287" y="3702436"/>
            <a:ext cx="436739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trained on a fixed dataset and then deployed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Recommended if data distribution does not change frequently</a:t>
            </a:r>
            <a:endParaRPr/>
          </a:p>
        </p:txBody>
      </p:sp>
      <p:sp>
        <p:nvSpPr>
          <p:cNvPr id="348" name="Google Shape;348;p20"/>
          <p:cNvSpPr txBox="1"/>
          <p:nvPr/>
        </p:nvSpPr>
        <p:spPr>
          <a:xfrm>
            <a:off x="4488338" y="3702435"/>
            <a:ext cx="472960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Continuously adapting and learning with new data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Recommended if data distribution changes frequently, as is true in many real-life applications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21"/>
          <p:cNvPicPr preferRelativeResize="0"/>
          <p:nvPr/>
        </p:nvPicPr>
        <p:blipFill rotWithShape="1">
          <a:blip r:embed="rId3">
            <a:alphaModFix/>
          </a:blip>
          <a:srcRect b="5519" l="5505" r="4365" t="7348"/>
          <a:stretch/>
        </p:blipFill>
        <p:spPr>
          <a:xfrm>
            <a:off x="218749" y="884789"/>
            <a:ext cx="5673915" cy="270740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1"/>
          <p:cNvSpPr/>
          <p:nvPr/>
        </p:nvSpPr>
        <p:spPr>
          <a:xfrm>
            <a:off x="0" y="18426"/>
            <a:ext cx="2760600" cy="607800"/>
          </a:xfrm>
          <a:prstGeom prst="chevron">
            <a:avLst>
              <a:gd fmla="val 0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10300"/>
            <a:ext cx="9144000" cy="4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1"/>
          <p:cNvSpPr txBox="1"/>
          <p:nvPr>
            <p:ph type="title"/>
          </p:nvPr>
        </p:nvSpPr>
        <p:spPr>
          <a:xfrm>
            <a:off x="1564275" y="150201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chemeClr val="accent1"/>
                </a:solidFill>
              </a:rPr>
              <a:t>Instance-based learning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57" name="Google Shape;357;p21"/>
          <p:cNvSpPr txBox="1"/>
          <p:nvPr>
            <p:ph idx="12" type="sldNum"/>
          </p:nvPr>
        </p:nvSpPr>
        <p:spPr>
          <a:xfrm>
            <a:off x="8" y="4730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1"/>
          <p:cNvSpPr/>
          <p:nvPr/>
        </p:nvSpPr>
        <p:spPr>
          <a:xfrm>
            <a:off x="3599749" y="864311"/>
            <a:ext cx="4191600" cy="17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21"/>
          <p:cNvSpPr/>
          <p:nvPr/>
        </p:nvSpPr>
        <p:spPr>
          <a:xfrm>
            <a:off x="399225" y="145057"/>
            <a:ext cx="2760600" cy="607800"/>
          </a:xfrm>
          <a:prstGeom prst="chevron">
            <a:avLst>
              <a:gd fmla="val 0" name="adj"/>
            </a:avLst>
          </a:prstGeom>
          <a:solidFill>
            <a:srgbClr val="DA13B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1"/>
          <p:cNvSpPr txBox="1"/>
          <p:nvPr/>
        </p:nvSpPr>
        <p:spPr>
          <a:xfrm>
            <a:off x="650925" y="271845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1" i="0" lang="en-US" sz="129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approach to generalization from data</a:t>
            </a:r>
            <a:endParaRPr/>
          </a:p>
        </p:txBody>
      </p:sp>
      <p:sp>
        <p:nvSpPr>
          <p:cNvPr id="361" name="Google Shape;361;p21"/>
          <p:cNvSpPr txBox="1"/>
          <p:nvPr/>
        </p:nvSpPr>
        <p:spPr>
          <a:xfrm>
            <a:off x="77684" y="103536"/>
            <a:ext cx="425716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pic>
        <p:nvPicPr>
          <p:cNvPr id="362" name="Google Shape;36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65834" y="2477931"/>
            <a:ext cx="1251030" cy="11676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estion Mark with solid fill" id="363" name="Google Shape;363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2725" y="165735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1"/>
          <p:cNvSpPr txBox="1"/>
          <p:nvPr/>
        </p:nvSpPr>
        <p:spPr>
          <a:xfrm>
            <a:off x="2281148" y="4230767"/>
            <a:ext cx="458170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PREVIOUS OBSERVATIONS/EXAMPLES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78" y="803471"/>
            <a:ext cx="5744463" cy="383437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2"/>
          <p:cNvSpPr/>
          <p:nvPr/>
        </p:nvSpPr>
        <p:spPr>
          <a:xfrm>
            <a:off x="0" y="18426"/>
            <a:ext cx="2760600" cy="607800"/>
          </a:xfrm>
          <a:prstGeom prst="chevron">
            <a:avLst>
              <a:gd fmla="val 0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10300"/>
            <a:ext cx="9144000" cy="4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2"/>
          <p:cNvSpPr txBox="1"/>
          <p:nvPr>
            <p:ph type="title"/>
          </p:nvPr>
        </p:nvSpPr>
        <p:spPr>
          <a:xfrm>
            <a:off x="1564275" y="150201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chemeClr val="accent1"/>
                </a:solidFill>
              </a:rPr>
              <a:t>Model-based learning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73" name="Google Shape;373;p22"/>
          <p:cNvSpPr txBox="1"/>
          <p:nvPr>
            <p:ph idx="12" type="sldNum"/>
          </p:nvPr>
        </p:nvSpPr>
        <p:spPr>
          <a:xfrm>
            <a:off x="8" y="4730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2"/>
          <p:cNvSpPr/>
          <p:nvPr/>
        </p:nvSpPr>
        <p:spPr>
          <a:xfrm>
            <a:off x="3599749" y="864311"/>
            <a:ext cx="4191600" cy="17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22"/>
          <p:cNvSpPr/>
          <p:nvPr/>
        </p:nvSpPr>
        <p:spPr>
          <a:xfrm>
            <a:off x="399225" y="145057"/>
            <a:ext cx="2760600" cy="607800"/>
          </a:xfrm>
          <a:prstGeom prst="chevron">
            <a:avLst>
              <a:gd fmla="val 0" name="adj"/>
            </a:avLst>
          </a:prstGeom>
          <a:solidFill>
            <a:srgbClr val="DA13B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2"/>
          <p:cNvSpPr txBox="1"/>
          <p:nvPr/>
        </p:nvSpPr>
        <p:spPr>
          <a:xfrm>
            <a:off x="650925" y="271845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1" i="0" lang="en-US" sz="129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approach to generalization from data</a:t>
            </a:r>
            <a:endParaRPr/>
          </a:p>
        </p:txBody>
      </p:sp>
      <p:sp>
        <p:nvSpPr>
          <p:cNvPr id="377" name="Google Shape;377;p22"/>
          <p:cNvSpPr txBox="1"/>
          <p:nvPr/>
        </p:nvSpPr>
        <p:spPr>
          <a:xfrm>
            <a:off x="77684" y="103536"/>
            <a:ext cx="425716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pic>
        <p:nvPicPr>
          <p:cNvPr id="378" name="Google Shape;37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6725" y="1684892"/>
            <a:ext cx="1251030" cy="11676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estion Mark with solid fill" id="379" name="Google Shape;37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83616" y="864311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2"/>
          <p:cNvSpPr txBox="1"/>
          <p:nvPr/>
        </p:nvSpPr>
        <p:spPr>
          <a:xfrm>
            <a:off x="2391825" y="4325231"/>
            <a:ext cx="613571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PREDICTIONS FROM MODEL</a:t>
            </a:r>
            <a:endParaRPr/>
          </a:p>
        </p:txBody>
      </p:sp>
      <p:sp>
        <p:nvSpPr>
          <p:cNvPr id="381" name="Google Shape;381;p22"/>
          <p:cNvSpPr/>
          <p:nvPr/>
        </p:nvSpPr>
        <p:spPr>
          <a:xfrm rot="10800000">
            <a:off x="4948427" y="1321511"/>
            <a:ext cx="1494244" cy="57564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5757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2"/>
          <p:cNvSpPr/>
          <p:nvPr/>
        </p:nvSpPr>
        <p:spPr>
          <a:xfrm flipH="1" rot="10800000">
            <a:off x="5459683" y="3063452"/>
            <a:ext cx="1527042" cy="532208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5757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2"/>
          <p:cNvSpPr txBox="1"/>
          <p:nvPr/>
        </p:nvSpPr>
        <p:spPr>
          <a:xfrm>
            <a:off x="6005366" y="3756779"/>
            <a:ext cx="9813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</a:t>
            </a:r>
            <a:endParaRPr/>
          </a:p>
        </p:txBody>
      </p:sp>
      <p:pic>
        <p:nvPicPr>
          <p:cNvPr id="384" name="Google Shape;38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86725" y="3513920"/>
            <a:ext cx="965200" cy="9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23"/>
          <p:cNvGrpSpPr/>
          <p:nvPr/>
        </p:nvGrpSpPr>
        <p:grpSpPr>
          <a:xfrm>
            <a:off x="102968" y="2084584"/>
            <a:ext cx="2994729" cy="2721852"/>
            <a:chOff x="5753313" y="1988448"/>
            <a:chExt cx="2994729" cy="2721852"/>
          </a:xfrm>
        </p:grpSpPr>
        <p:pic>
          <p:nvPicPr>
            <p:cNvPr id="390" name="Google Shape;390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53313" y="2096007"/>
              <a:ext cx="2859878" cy="26142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391;p23"/>
            <p:cNvSpPr txBox="1"/>
            <p:nvPr/>
          </p:nvSpPr>
          <p:spPr>
            <a:xfrm>
              <a:off x="5905911" y="4285452"/>
              <a:ext cx="28405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392" name="Google Shape;392;p23"/>
            <p:cNvSpPr txBox="1"/>
            <p:nvPr/>
          </p:nvSpPr>
          <p:spPr>
            <a:xfrm>
              <a:off x="8463990" y="4296420"/>
              <a:ext cx="28405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393" name="Google Shape;393;p23"/>
            <p:cNvSpPr txBox="1"/>
            <p:nvPr/>
          </p:nvSpPr>
          <p:spPr>
            <a:xfrm>
              <a:off x="5905911" y="1988448"/>
              <a:ext cx="28405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394" name="Google Shape;394;p23"/>
            <p:cNvSpPr txBox="1"/>
            <p:nvPr/>
          </p:nvSpPr>
          <p:spPr>
            <a:xfrm>
              <a:off x="7425492" y="3685257"/>
              <a:ext cx="564578" cy="307777"/>
            </a:xfrm>
            <a:prstGeom prst="rect">
              <a:avLst/>
            </a:prstGeom>
            <a:solidFill>
              <a:srgbClr val="D6D6D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AUC</a:t>
              </a:r>
              <a:endParaRPr/>
            </a:p>
          </p:txBody>
        </p:sp>
      </p:grpSp>
      <p:sp>
        <p:nvSpPr>
          <p:cNvPr id="395" name="Google Shape;395;p23"/>
          <p:cNvSpPr/>
          <p:nvPr/>
        </p:nvSpPr>
        <p:spPr>
          <a:xfrm>
            <a:off x="0" y="-1851"/>
            <a:ext cx="2760600" cy="607800"/>
          </a:xfrm>
          <a:prstGeom prst="chevron">
            <a:avLst>
              <a:gd fmla="val 0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10300"/>
            <a:ext cx="9144000" cy="4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3"/>
          <p:cNvSpPr txBox="1"/>
          <p:nvPr>
            <p:ph type="title"/>
          </p:nvPr>
        </p:nvSpPr>
        <p:spPr>
          <a:xfrm>
            <a:off x="679108" y="13768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chemeClr val="accent1"/>
                </a:solidFill>
              </a:rPr>
              <a:t>Performance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8" name="Google Shape;398;p23"/>
          <p:cNvSpPr txBox="1"/>
          <p:nvPr>
            <p:ph idx="12" type="sldNum"/>
          </p:nvPr>
        </p:nvSpPr>
        <p:spPr>
          <a:xfrm>
            <a:off x="8" y="4730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3"/>
          <p:cNvSpPr txBox="1"/>
          <p:nvPr/>
        </p:nvSpPr>
        <p:spPr>
          <a:xfrm>
            <a:off x="77684" y="98484"/>
            <a:ext cx="425716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400" name="Google Shape;400;p23"/>
          <p:cNvSpPr txBox="1"/>
          <p:nvPr/>
        </p:nvSpPr>
        <p:spPr>
          <a:xfrm>
            <a:off x="3231432" y="477646"/>
            <a:ext cx="45320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Depending on the algorithm selected: For classification</a:t>
            </a:r>
            <a:endParaRPr/>
          </a:p>
        </p:txBody>
      </p:sp>
      <p:cxnSp>
        <p:nvCxnSpPr>
          <p:cNvPr id="401" name="Google Shape;401;p23"/>
          <p:cNvCxnSpPr/>
          <p:nvPr/>
        </p:nvCxnSpPr>
        <p:spPr>
          <a:xfrm flipH="1" rot="10800000">
            <a:off x="562773" y="2912971"/>
            <a:ext cx="4243500" cy="540000"/>
          </a:xfrm>
          <a:prstGeom prst="bentConnector3">
            <a:avLst>
              <a:gd fmla="val 66827" name="adj1"/>
            </a:avLst>
          </a:prstGeom>
          <a:noFill/>
          <a:ln cap="flat" cmpd="sng" w="9525">
            <a:solidFill>
              <a:srgbClr val="3B7FF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2" name="Google Shape;402;p23"/>
          <p:cNvCxnSpPr/>
          <p:nvPr/>
        </p:nvCxnSpPr>
        <p:spPr>
          <a:xfrm flipH="1" rot="10800000">
            <a:off x="2091889" y="4325539"/>
            <a:ext cx="2697000" cy="3084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3B7FF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403" name="Google Shape;403;p23"/>
          <p:cNvGraphicFramePr/>
          <p:nvPr/>
        </p:nvGraphicFramePr>
        <p:xfrm>
          <a:off x="1112819" y="866232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{8D046015-55AC-4265-B4EA-5B2F999A1427}</a:tableStyleId>
              </a:tblPr>
              <a:tblGrid>
                <a:gridCol w="702150"/>
                <a:gridCol w="836700"/>
                <a:gridCol w="8369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</a:rPr>
                        <a:t>Positive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</a:rPr>
                        <a:t>Negative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</a:rPr>
                        <a:t>Positive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TP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1A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FP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7C76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</a:rPr>
                        <a:t>Negative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FN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7C7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TN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1A000"/>
                    </a:solidFill>
                  </a:tcPr>
                </a:tc>
              </a:tr>
            </a:tbl>
          </a:graphicData>
        </a:graphic>
      </p:graphicFrame>
      <p:sp>
        <p:nvSpPr>
          <p:cNvPr id="404" name="Google Shape;404;p23"/>
          <p:cNvSpPr txBox="1"/>
          <p:nvPr/>
        </p:nvSpPr>
        <p:spPr>
          <a:xfrm>
            <a:off x="0" y="678446"/>
            <a:ext cx="16450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endParaRPr/>
          </a:p>
        </p:txBody>
      </p:sp>
      <p:graphicFrame>
        <p:nvGraphicFramePr>
          <p:cNvPr id="405" name="Google Shape;405;p23"/>
          <p:cNvGraphicFramePr/>
          <p:nvPr/>
        </p:nvGraphicFramePr>
        <p:xfrm>
          <a:off x="4806415" y="1172977"/>
          <a:ext cx="3000000" cy="3000000"/>
        </p:xfrm>
        <a:graphic>
          <a:graphicData uri="http://schemas.openxmlformats.org/drawingml/2006/table">
            <a:tbl>
              <a:tblPr bandRow="1" firstRow="1">
                <a:gradFill>
                  <a:gsLst>
                    <a:gs pos="0">
                      <a:srgbClr val="FFD17D"/>
                    </a:gs>
                    <a:gs pos="35000">
                      <a:srgbClr val="FFDCA3"/>
                    </a:gs>
                    <a:gs pos="100000">
                      <a:srgbClr val="FFF1D8"/>
                    </a:gs>
                  </a:gsLst>
                  <a:lin ang="16200000" scaled="0"/>
                </a:gradFill>
                <a:tableStyleId>{BADC17D0-0E8B-4165-8947-95F981BE8ECF}</a:tableStyleId>
              </a:tblPr>
              <a:tblGrid>
                <a:gridCol w="2152025"/>
                <a:gridCol w="19119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Measure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Formula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Accuracy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sng" cap="none" strike="noStrike"/>
                        <a:t>TP+TN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Total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84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Error rate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sng" cap="none" strike="noStrike"/>
                        <a:t>FP+FN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Total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7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Recall (aka true positive rate, sensitivity)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  TP          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FN+FP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Precision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  TP         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TP+FP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F-1 measure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2 x </a:t>
                      </a:r>
                      <a:r>
                        <a:rPr lang="en-US" sz="1400" u="sng" cap="none" strike="noStrike"/>
                        <a:t>Precision x Recall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      Precision + Recall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False positive rate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FP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TN+FP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cxnSp>
        <p:nvCxnSpPr>
          <p:cNvPr id="406" name="Google Shape;406;p23"/>
          <p:cNvCxnSpPr/>
          <p:nvPr/>
        </p:nvCxnSpPr>
        <p:spPr>
          <a:xfrm>
            <a:off x="7515356" y="4385519"/>
            <a:ext cx="81727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7" name="Google Shape;407;p23"/>
          <p:cNvCxnSpPr/>
          <p:nvPr/>
        </p:nvCxnSpPr>
        <p:spPr>
          <a:xfrm>
            <a:off x="7465252" y="3350890"/>
            <a:ext cx="81727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8" name="Google Shape;408;p23"/>
          <p:cNvCxnSpPr/>
          <p:nvPr/>
        </p:nvCxnSpPr>
        <p:spPr>
          <a:xfrm>
            <a:off x="7490304" y="2848005"/>
            <a:ext cx="81727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9" name="Google Shape;409;p23"/>
          <p:cNvSpPr txBox="1"/>
          <p:nvPr/>
        </p:nvSpPr>
        <p:spPr>
          <a:xfrm>
            <a:off x="2159299" y="668323"/>
            <a:ext cx="65434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/>
          </a:p>
        </p:txBody>
      </p:sp>
      <p:sp>
        <p:nvSpPr>
          <p:cNvPr id="410" name="Google Shape;410;p23"/>
          <p:cNvSpPr txBox="1"/>
          <p:nvPr/>
        </p:nvSpPr>
        <p:spPr>
          <a:xfrm rot="-5400000">
            <a:off x="532053" y="1380361"/>
            <a:ext cx="88517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0300"/>
            <a:ext cx="9144000" cy="4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4"/>
          <p:cNvSpPr txBox="1"/>
          <p:nvPr>
            <p:ph type="title"/>
          </p:nvPr>
        </p:nvSpPr>
        <p:spPr>
          <a:xfrm>
            <a:off x="311700" y="174300"/>
            <a:ext cx="8520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chemeClr val="accent1"/>
                </a:solidFill>
              </a:rPr>
              <a:t>Training, Validation and Testing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7" name="Google Shape;417;p24"/>
          <p:cNvSpPr txBox="1"/>
          <p:nvPr>
            <p:ph idx="12" type="sldNum"/>
          </p:nvPr>
        </p:nvSpPr>
        <p:spPr>
          <a:xfrm>
            <a:off x="8" y="4730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4"/>
          <p:cNvSpPr txBox="1"/>
          <p:nvPr/>
        </p:nvSpPr>
        <p:spPr>
          <a:xfrm>
            <a:off x="3228600" y="766050"/>
            <a:ext cx="5792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models often require training dataset, which involves automatically adjusting the parameters of a model to improve its performance.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Validation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Validation dataset is used to monitor but not influence the training process so as to detect potential overfitting.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Once a model is trained, it can be tested on data not used for training (hold-out set).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Cross validation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 for training the model is split into k evenly sized partitions (for example, five or ten) to form k different training and validation sets, and the performance is compared across each partition to select the best hyperparameters.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24"/>
          <p:cNvSpPr txBox="1"/>
          <p:nvPr/>
        </p:nvSpPr>
        <p:spPr>
          <a:xfrm>
            <a:off x="743904" y="3566775"/>
            <a:ext cx="26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(source: Greener et al. 2022)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20" name="Google Shape;420;p24"/>
          <p:cNvGrpSpPr/>
          <p:nvPr/>
        </p:nvGrpSpPr>
        <p:grpSpPr>
          <a:xfrm>
            <a:off x="76026" y="1647688"/>
            <a:ext cx="3325025" cy="1848128"/>
            <a:chOff x="76026" y="1647688"/>
            <a:chExt cx="3325025" cy="1848128"/>
          </a:xfrm>
        </p:grpSpPr>
        <p:pic>
          <p:nvPicPr>
            <p:cNvPr id="421" name="Google Shape;421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026" y="1647688"/>
              <a:ext cx="3325025" cy="18481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Google Shape;422;p24"/>
            <p:cNvSpPr/>
            <p:nvPr/>
          </p:nvSpPr>
          <p:spPr>
            <a:xfrm>
              <a:off x="198400" y="1724450"/>
              <a:ext cx="189300" cy="211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0300"/>
            <a:ext cx="9144000" cy="4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5"/>
          <p:cNvSpPr txBox="1"/>
          <p:nvPr>
            <p:ph type="title"/>
          </p:nvPr>
        </p:nvSpPr>
        <p:spPr>
          <a:xfrm>
            <a:off x="311700" y="1098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4A86E8"/>
                </a:solidFill>
              </a:rPr>
              <a:t>References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429" name="Google Shape;429;p25"/>
          <p:cNvSpPr txBox="1"/>
          <p:nvPr/>
        </p:nvSpPr>
        <p:spPr>
          <a:xfrm>
            <a:off x="311700" y="1081800"/>
            <a:ext cx="8697300" cy="30161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Artem Oppermann. Artificial Intelligence vs. Machine Learning vs. Deep Learning. Oct 29, 2019. (https://towardsdatascience.com/artificial-intelligence-vs-machine-learning-vs-deep-learning-2210ba8cc4ac)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Dipanjan Sarkar, Raghav Bali and Tushar Sharma. 2018. Practical Machine Learning with Python. A Problem-Solver's Guide to Building Real-World Intelligent Systems. Apress. (https://doi.org/10.1007/978-1-4842-3207-1), Chapter 1, 2.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Tutorial. (https://www.javatpoint.com/machine-learning)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Greener, J.G., Kandathil, S.M., Moffat, L. et al. A guide to machine learning for biologists. Nat Rev Mol Cell Biol 23, 40–55 (2022). </a:t>
            </a:r>
            <a:r>
              <a:rPr b="0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https://doi.org/10.1038/s41580-021-00407-0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Robert Hoyt and Robert Muenchen, Introduction to biomedical data science, Chapter 9.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5"/>
          <p:cNvSpPr txBox="1"/>
          <p:nvPr>
            <p:ph idx="12" type="sldNum"/>
          </p:nvPr>
        </p:nvSpPr>
        <p:spPr>
          <a:xfrm>
            <a:off x="78108" y="4730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9025" y="90475"/>
            <a:ext cx="607800" cy="6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0300"/>
            <a:ext cx="9144000" cy="4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"/>
          <p:cNvSpPr txBox="1"/>
          <p:nvPr>
            <p:ph type="title"/>
          </p:nvPr>
        </p:nvSpPr>
        <p:spPr>
          <a:xfrm>
            <a:off x="311700" y="206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4A86E8"/>
                </a:solidFill>
              </a:rPr>
              <a:t>What is Artificial Intelligence (AI)?</a:t>
            </a:r>
            <a:endParaRPr>
              <a:solidFill>
                <a:srgbClr val="4A86E8"/>
              </a:solidFill>
            </a:endParaRPr>
          </a:p>
        </p:txBody>
      </p:sp>
      <p:grpSp>
        <p:nvGrpSpPr>
          <p:cNvPr id="68" name="Google Shape;68;p3"/>
          <p:cNvGrpSpPr/>
          <p:nvPr/>
        </p:nvGrpSpPr>
        <p:grpSpPr>
          <a:xfrm>
            <a:off x="431833" y="875141"/>
            <a:ext cx="8400467" cy="3508301"/>
            <a:chOff x="431925" y="1304875"/>
            <a:chExt cx="2628925" cy="3416400"/>
          </a:xfrm>
        </p:grpSpPr>
        <p:sp>
          <p:nvSpPr>
            <p:cNvPr id="69" name="Google Shape;69;p3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" name="Google Shape;71;p3"/>
          <p:cNvSpPr txBox="1"/>
          <p:nvPr>
            <p:ph idx="4294967295" type="body"/>
          </p:nvPr>
        </p:nvSpPr>
        <p:spPr>
          <a:xfrm>
            <a:off x="1224733" y="1534209"/>
            <a:ext cx="76212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320"/>
              <a:t>“The science and engineering of making intelligent machines, especially intelligent computer programs”. </a:t>
            </a:r>
            <a:r>
              <a:rPr i="1" lang="en-US" sz="1820"/>
              <a:t>John McCarthy (one of the founders of AI discipline)</a:t>
            </a:r>
            <a:endParaRPr i="1" sz="182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 sz="122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rPr lang="en-US" sz="2320"/>
              <a:t>The goal of AI has been to create systems that can understand, think, learn, and behave like humans.</a:t>
            </a:r>
            <a:endParaRPr sz="1600"/>
          </a:p>
        </p:txBody>
      </p:sp>
      <p:sp>
        <p:nvSpPr>
          <p:cNvPr id="72" name="Google Shape;72;p3"/>
          <p:cNvSpPr txBox="1"/>
          <p:nvPr>
            <p:ph idx="12" type="sldNum"/>
          </p:nvPr>
        </p:nvSpPr>
        <p:spPr>
          <a:xfrm>
            <a:off x="8" y="47102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708" y="314683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708" y="1564847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pplication of AI" id="80" name="Google Shape;8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621" y="1003774"/>
            <a:ext cx="4176379" cy="341876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4"/>
          <p:cNvSpPr txBox="1"/>
          <p:nvPr/>
        </p:nvSpPr>
        <p:spPr>
          <a:xfrm>
            <a:off x="3662412" y="4483031"/>
            <a:ext cx="45720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https://www.javatpoint.com/application-of-ai</a:t>
            </a:r>
            <a:endParaRPr/>
          </a:p>
        </p:txBody>
      </p:sp>
      <p:pic>
        <p:nvPicPr>
          <p:cNvPr id="82" name="Google Shape;8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10300"/>
            <a:ext cx="9144000" cy="4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"/>
          <p:cNvSpPr txBox="1"/>
          <p:nvPr/>
        </p:nvSpPr>
        <p:spPr>
          <a:xfrm>
            <a:off x="500558" y="19958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b="0" i="0" lang="en-US" sz="28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Artificial Intelligence (AI) is applied in a variety of sectors</a:t>
            </a:r>
            <a:endParaRPr/>
          </a:p>
        </p:txBody>
      </p:sp>
      <p:sp>
        <p:nvSpPr>
          <p:cNvPr id="84" name="Google Shape;84;p4"/>
          <p:cNvSpPr txBox="1"/>
          <p:nvPr/>
        </p:nvSpPr>
        <p:spPr>
          <a:xfrm>
            <a:off x="5332395" y="1246120"/>
            <a:ext cx="3051209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Agriculture: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agriculture robotics, soil and crop monitoring, predictive analysis.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Healthcare: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can assist doctors to make better and faster diagnosis.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" name="Google Shape;85;p4"/>
          <p:cNvCxnSpPr/>
          <p:nvPr/>
        </p:nvCxnSpPr>
        <p:spPr>
          <a:xfrm>
            <a:off x="3031958" y="2713156"/>
            <a:ext cx="1607419" cy="1031071"/>
          </a:xfrm>
          <a:prstGeom prst="straightConnector1">
            <a:avLst/>
          </a:prstGeom>
          <a:noFill/>
          <a:ln cap="flat" cmpd="sng" w="28575">
            <a:solidFill>
              <a:srgbClr val="3B7F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4"/>
          <p:cNvSpPr/>
          <p:nvPr/>
        </p:nvSpPr>
        <p:spPr>
          <a:xfrm>
            <a:off x="4620127" y="3476919"/>
            <a:ext cx="1607419" cy="741146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Biomedical </a:t>
            </a:r>
            <a:endParaRPr/>
          </a:p>
        </p:txBody>
      </p:sp>
      <p:sp>
        <p:nvSpPr>
          <p:cNvPr id="87" name="Google Shape;87;p4"/>
          <p:cNvSpPr txBox="1"/>
          <p:nvPr/>
        </p:nvSpPr>
        <p:spPr>
          <a:xfrm>
            <a:off x="6391174" y="3022666"/>
            <a:ext cx="2357205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Biomedical: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assist in prediction (e.g., protein structure), categorization (e.g., pathogenic vs. non-pathogenic variant), summarization of data, etc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546" y="921075"/>
            <a:ext cx="3660501" cy="330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10300"/>
            <a:ext cx="9144000" cy="4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5"/>
          <p:cNvSpPr txBox="1"/>
          <p:nvPr>
            <p:ph type="title"/>
          </p:nvPr>
        </p:nvSpPr>
        <p:spPr>
          <a:xfrm>
            <a:off x="160625" y="206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4A86E8"/>
                </a:solidFill>
              </a:rPr>
              <a:t>Artificial intelligence is a broad field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95" name="Google Shape;95;p5"/>
          <p:cNvSpPr txBox="1"/>
          <p:nvPr/>
        </p:nvSpPr>
        <p:spPr>
          <a:xfrm>
            <a:off x="6217685" y="4364075"/>
            <a:ext cx="2533800" cy="3077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(source: Oppermann, 2019)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"/>
          <p:cNvSpPr txBox="1"/>
          <p:nvPr>
            <p:ph idx="12" type="sldNum"/>
          </p:nvPr>
        </p:nvSpPr>
        <p:spPr>
          <a:xfrm>
            <a:off x="8" y="47102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8713" y="850250"/>
            <a:ext cx="3274247" cy="353458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/>
          <p:cNvSpPr txBox="1"/>
          <p:nvPr/>
        </p:nvSpPr>
        <p:spPr>
          <a:xfrm>
            <a:off x="1187646" y="4455660"/>
            <a:ext cx="554599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https://www.softwaretestinghelp.com/what-is-artificial-intelligence/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6775"/>
            <a:ext cx="9144000" cy="43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6"/>
          <p:cNvGrpSpPr/>
          <p:nvPr/>
        </p:nvGrpSpPr>
        <p:grpSpPr>
          <a:xfrm>
            <a:off x="311688" y="1369194"/>
            <a:ext cx="4161325" cy="2879684"/>
            <a:chOff x="431925" y="1304875"/>
            <a:chExt cx="2628925" cy="3416400"/>
          </a:xfrm>
        </p:grpSpPr>
        <p:sp>
          <p:nvSpPr>
            <p:cNvPr id="105" name="Google Shape;105;p6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6"/>
          <p:cNvSpPr txBox="1"/>
          <p:nvPr>
            <p:ph idx="4294967295" type="body"/>
          </p:nvPr>
        </p:nvSpPr>
        <p:spPr>
          <a:xfrm>
            <a:off x="833225" y="1369200"/>
            <a:ext cx="2957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600">
                <a:solidFill>
                  <a:schemeClr val="lt1"/>
                </a:solidFill>
              </a:rPr>
              <a:t>Traditional Paradigm 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08" name="Google Shape;108;p6"/>
          <p:cNvSpPr txBox="1"/>
          <p:nvPr>
            <p:ph type="title"/>
          </p:nvPr>
        </p:nvSpPr>
        <p:spPr>
          <a:xfrm>
            <a:off x="311700" y="1098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4A86E8"/>
                </a:solidFill>
              </a:rPr>
              <a:t>Machine Learning is a Data Driven Approach</a:t>
            </a:r>
            <a:endParaRPr>
              <a:solidFill>
                <a:srgbClr val="4A86E8"/>
              </a:solidFill>
            </a:endParaRPr>
          </a:p>
        </p:txBody>
      </p:sp>
      <p:grpSp>
        <p:nvGrpSpPr>
          <p:cNvPr id="109" name="Google Shape;109;p6"/>
          <p:cNvGrpSpPr/>
          <p:nvPr/>
        </p:nvGrpSpPr>
        <p:grpSpPr>
          <a:xfrm>
            <a:off x="4584544" y="1369203"/>
            <a:ext cx="4285710" cy="2879684"/>
            <a:chOff x="3320450" y="1304875"/>
            <a:chExt cx="2632500" cy="3416400"/>
          </a:xfrm>
        </p:grpSpPr>
        <p:sp>
          <p:nvSpPr>
            <p:cNvPr id="110" name="Google Shape;110;p6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Google Shape;112;p6"/>
          <p:cNvSpPr txBox="1"/>
          <p:nvPr>
            <p:ph idx="4294967295" type="body"/>
          </p:nvPr>
        </p:nvSpPr>
        <p:spPr>
          <a:xfrm>
            <a:off x="4870847" y="1369200"/>
            <a:ext cx="3713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600">
                <a:solidFill>
                  <a:schemeClr val="lt1"/>
                </a:solidFill>
              </a:rPr>
              <a:t>Machine Learning Paradigm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13" name="Google Shape;113;p6"/>
          <p:cNvSpPr txBox="1"/>
          <p:nvPr/>
        </p:nvSpPr>
        <p:spPr>
          <a:xfrm>
            <a:off x="3407000" y="4235000"/>
            <a:ext cx="33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(source: Sarkar et al. 2018)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6"/>
          <p:cNvSpPr txBox="1"/>
          <p:nvPr/>
        </p:nvSpPr>
        <p:spPr>
          <a:xfrm>
            <a:off x="274358" y="686761"/>
            <a:ext cx="852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Leverages data to get actionable insights and make better decisions </a:t>
            </a:r>
            <a:endParaRPr b="0" i="0" sz="1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" name="Google Shape;11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238" y="2468137"/>
            <a:ext cx="3917075" cy="16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2520" y="2644187"/>
            <a:ext cx="3809777" cy="15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6"/>
          <p:cNvSpPr txBox="1"/>
          <p:nvPr>
            <p:ph idx="12" type="sldNum"/>
          </p:nvPr>
        </p:nvSpPr>
        <p:spPr>
          <a:xfrm>
            <a:off x="8" y="47265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6"/>
          <p:cNvSpPr txBox="1"/>
          <p:nvPr/>
        </p:nvSpPr>
        <p:spPr>
          <a:xfrm>
            <a:off x="391512" y="1786050"/>
            <a:ext cx="400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Programs (logics, rules, codes) enable computers to work on data, perform computations, and generate output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6"/>
          <p:cNvSpPr txBox="1"/>
          <p:nvPr/>
        </p:nvSpPr>
        <p:spPr>
          <a:xfrm>
            <a:off x="4726562" y="1786050"/>
            <a:ext cx="400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data and expected outputs are used to train computer to learn inherent patterns, creating a model that can help predict output for new input data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0300"/>
            <a:ext cx="9144000" cy="4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7"/>
          <p:cNvSpPr txBox="1"/>
          <p:nvPr>
            <p:ph type="title"/>
          </p:nvPr>
        </p:nvSpPr>
        <p:spPr>
          <a:xfrm>
            <a:off x="623400" y="1240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4A86E8"/>
                </a:solidFill>
              </a:rPr>
              <a:t>A Snapshot of History of AI/ML/DL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26" name="Google Shape;126;p7"/>
          <p:cNvSpPr txBox="1"/>
          <p:nvPr>
            <p:ph idx="12" type="sldNum"/>
          </p:nvPr>
        </p:nvSpPr>
        <p:spPr>
          <a:xfrm>
            <a:off x="8" y="47102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7"/>
          <p:cNvSpPr txBox="1"/>
          <p:nvPr/>
        </p:nvSpPr>
        <p:spPr>
          <a:xfrm>
            <a:off x="2425147" y="4452397"/>
            <a:ext cx="872893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more complete timeline: </a:t>
            </a:r>
            <a:r>
              <a:rPr b="0" i="0" lang="en-US" sz="1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https://labelyourdata.com/articles/history-of-machine-learning-how-did-it-all-start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xt&#10;&#10;Description automatically generated" id="128" name="Google Shape;128;p7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699" y="301886"/>
            <a:ext cx="1688671" cy="425451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7"/>
          <p:cNvSpPr txBox="1"/>
          <p:nvPr/>
        </p:nvSpPr>
        <p:spPr>
          <a:xfrm>
            <a:off x="280639" y="4379911"/>
            <a:ext cx="237081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en-US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https://www.techtarget.com/whatis/A-Timeline-of-Machine-Learning-History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imeline&#10;&#10;Description automatically generated" id="130" name="Google Shape;130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05696" y="664038"/>
            <a:ext cx="6221279" cy="3499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0300"/>
            <a:ext cx="9144000" cy="4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8"/>
          <p:cNvSpPr txBox="1"/>
          <p:nvPr>
            <p:ph type="title"/>
          </p:nvPr>
        </p:nvSpPr>
        <p:spPr>
          <a:xfrm>
            <a:off x="423160" y="24985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4A86E8"/>
                </a:solidFill>
              </a:rPr>
              <a:t> Examining the Timeline Through a DEI Lens</a:t>
            </a:r>
            <a:endParaRPr/>
          </a:p>
        </p:txBody>
      </p:sp>
      <p:sp>
        <p:nvSpPr>
          <p:cNvPr id="137" name="Google Shape;137;p8"/>
          <p:cNvSpPr txBox="1"/>
          <p:nvPr>
            <p:ph idx="12" type="sldNum"/>
          </p:nvPr>
        </p:nvSpPr>
        <p:spPr>
          <a:xfrm>
            <a:off x="8" y="47102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274358" y="1068395"/>
            <a:ext cx="3396537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the photos of the different researchers in this timeline: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https://labelyourdata.com/articles/history-of-machine-learning-how-did-it-all-start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 anything strike you?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3539039" y="4170986"/>
            <a:ext cx="2778111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https://spectrum.ieee.org/untold-history-of-ai-invisible-woman-programmed-americas-first-electronic-computer</a:t>
            </a:r>
            <a:endParaRPr/>
          </a:p>
        </p:txBody>
      </p:sp>
      <p:pic>
        <p:nvPicPr>
          <p:cNvPr descr="A picture containing text, newspaper, screenshot&#10;&#10;Description automatically generated" id="140" name="Google Shape;14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0895" y="984484"/>
            <a:ext cx="2514401" cy="317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website&#10;&#10;Description automatically generated" id="141" name="Google Shape;141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7099" y="1338999"/>
            <a:ext cx="2767755" cy="220418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8"/>
          <p:cNvSpPr txBox="1"/>
          <p:nvPr/>
        </p:nvSpPr>
        <p:spPr>
          <a:xfrm>
            <a:off x="6429359" y="3677838"/>
            <a:ext cx="251440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Source:https://www.technologyreview.com/2018/02/14/145462/were-in-a-diversity-crisis-black-in-ais-founder-on-whats-poisoning-the-algorithms-in-our/</a:t>
            </a:r>
            <a:endParaRPr/>
          </a:p>
        </p:txBody>
      </p:sp>
      <p:sp>
        <p:nvSpPr>
          <p:cNvPr id="143" name="Google Shape;143;p8"/>
          <p:cNvSpPr txBox="1"/>
          <p:nvPr/>
        </p:nvSpPr>
        <p:spPr>
          <a:xfrm>
            <a:off x="3670895" y="742680"/>
            <a:ext cx="415053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Contributions ignored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8"/>
          <p:cNvSpPr txBox="1"/>
          <p:nvPr/>
        </p:nvSpPr>
        <p:spPr>
          <a:xfrm>
            <a:off x="6317150" y="984484"/>
            <a:ext cx="415053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representation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/>
          <p:nvPr>
            <p:ph type="title"/>
          </p:nvPr>
        </p:nvSpPr>
        <p:spPr>
          <a:xfrm>
            <a:off x="1949669" y="329432"/>
            <a:ext cx="6216321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4444"/>
              <a:buNone/>
            </a:pPr>
            <a:r>
              <a:rPr lang="en-US" sz="2500">
                <a:solidFill>
                  <a:srgbClr val="4A86E8"/>
                </a:solidFill>
              </a:rPr>
              <a:t>Difference between Artificial Intelligence and Machine Learning</a:t>
            </a:r>
            <a:endParaRPr/>
          </a:p>
        </p:txBody>
      </p:sp>
      <p:sp>
        <p:nvSpPr>
          <p:cNvPr id="150" name="Google Shape;15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9"/>
          <p:cNvSpPr txBox="1"/>
          <p:nvPr/>
        </p:nvSpPr>
        <p:spPr>
          <a:xfrm>
            <a:off x="731519" y="1652054"/>
            <a:ext cx="2727298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While artificial intelligence (AI) is the broad science of mimicking human abilities, machine learning is a specific subset of AI that trains a machine how to learn </a:t>
            </a:r>
            <a:endParaRPr/>
          </a:p>
        </p:txBody>
      </p:sp>
      <p:sp>
        <p:nvSpPr>
          <p:cNvPr id="152" name="Google Shape;152;p9"/>
          <p:cNvSpPr txBox="1"/>
          <p:nvPr/>
        </p:nvSpPr>
        <p:spPr>
          <a:xfrm>
            <a:off x="3705308" y="4323746"/>
            <a:ext cx="7494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https://www.sas.com/en_us/insights/analytics/machine-learning.html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's face on a screen&#10;&#10;Description automatically generated with low confidence" id="153" name="Google Shape;153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6473" y="1502873"/>
            <a:ext cx="4868034" cy="2734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710300"/>
            <a:ext cx="9144000" cy="4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